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Source Code Pr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8342C8-C017-4EA2-9F17-9F507E423C5B}">
  <a:tblStyle styleId="{108342C8-C017-4EA2-9F17-9F507E423C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SourceCodePro-regular.fntdata"/><Relationship Id="rId14" Type="http://schemas.openxmlformats.org/officeDocument/2006/relationships/slide" Target="slides/slide9.xml"/><Relationship Id="rId17" Type="http://schemas.openxmlformats.org/officeDocument/2006/relationships/font" Target="fonts/SourceCodePro-italic.fntdata"/><Relationship Id="rId16"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SourceCodePr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d172f7c3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bd172f7c3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d172f7c3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d172f7c3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d172f7c3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d172f7c3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d172f7c3e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d172f7c3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d172f7c3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d172f7c3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d5f04d3ae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d5f04d3ae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d5f04d3ae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d5f04d3ae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d5f04d3ae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d5f04d3ae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BF00FF">
            <a:alpha val="7098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7.png"/><Relationship Id="rId13" Type="http://schemas.openxmlformats.org/officeDocument/2006/relationships/image" Target="../media/image9.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8.png"/><Relationship Id="rId15" Type="http://schemas.openxmlformats.org/officeDocument/2006/relationships/image" Target="../media/image6.png"/><Relationship Id="rId14" Type="http://schemas.openxmlformats.org/officeDocument/2006/relationships/image" Target="../media/image14.png"/><Relationship Id="rId17" Type="http://schemas.openxmlformats.org/officeDocument/2006/relationships/image" Target="../media/image5.png"/><Relationship Id="rId16"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gif"/><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gif"/><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252575" y="2571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00"/>
                </a:solidFill>
                <a:latin typeface="Source Code Pro"/>
                <a:ea typeface="Source Code Pro"/>
                <a:cs typeface="Source Code Pro"/>
                <a:sym typeface="Source Code Pro"/>
              </a:rPr>
              <a:t>Spring 2021</a:t>
            </a:r>
            <a:endParaRPr>
              <a:solidFill>
                <a:srgbClr val="FFFF00"/>
              </a:solidFill>
              <a:latin typeface="Source Code Pro"/>
              <a:ea typeface="Source Code Pro"/>
              <a:cs typeface="Source Code Pro"/>
              <a:sym typeface="Source Code Pro"/>
            </a:endParaRPr>
          </a:p>
        </p:txBody>
      </p:sp>
      <p:pic>
        <p:nvPicPr>
          <p:cNvPr id="55" name="Google Shape;55;p13"/>
          <p:cNvPicPr preferRelativeResize="0"/>
          <p:nvPr/>
        </p:nvPicPr>
        <p:blipFill>
          <a:blip r:embed="rId3">
            <a:alphaModFix/>
          </a:blip>
          <a:stretch>
            <a:fillRect/>
          </a:stretch>
        </p:blipFill>
        <p:spPr>
          <a:xfrm>
            <a:off x="-101000" y="1551450"/>
            <a:ext cx="9345998" cy="1389900"/>
          </a:xfrm>
          <a:prstGeom prst="rect">
            <a:avLst/>
          </a:prstGeom>
          <a:noFill/>
          <a:ln>
            <a:noFill/>
          </a:ln>
        </p:spPr>
      </p:pic>
      <p:pic>
        <p:nvPicPr>
          <p:cNvPr id="56" name="Google Shape;56;p13"/>
          <p:cNvPicPr preferRelativeResize="0"/>
          <p:nvPr/>
        </p:nvPicPr>
        <p:blipFill>
          <a:blip r:embed="rId4">
            <a:alphaModFix/>
          </a:blip>
          <a:stretch>
            <a:fillRect/>
          </a:stretch>
        </p:blipFill>
        <p:spPr>
          <a:xfrm>
            <a:off x="-27728" y="2680449"/>
            <a:ext cx="1157775" cy="1724076"/>
          </a:xfrm>
          <a:prstGeom prst="rect">
            <a:avLst/>
          </a:prstGeom>
          <a:noFill/>
          <a:ln>
            <a:noFill/>
          </a:ln>
        </p:spPr>
      </p:pic>
      <p:pic>
        <p:nvPicPr>
          <p:cNvPr id="57" name="Google Shape;57;p13"/>
          <p:cNvPicPr preferRelativeResize="0"/>
          <p:nvPr/>
        </p:nvPicPr>
        <p:blipFill>
          <a:blip r:embed="rId5">
            <a:alphaModFix/>
          </a:blip>
          <a:stretch>
            <a:fillRect/>
          </a:stretch>
        </p:blipFill>
        <p:spPr>
          <a:xfrm>
            <a:off x="2756050" y="3184713"/>
            <a:ext cx="1286299" cy="1975025"/>
          </a:xfrm>
          <a:prstGeom prst="rect">
            <a:avLst/>
          </a:prstGeom>
          <a:noFill/>
          <a:ln>
            <a:noFill/>
          </a:ln>
        </p:spPr>
      </p:pic>
      <p:pic>
        <p:nvPicPr>
          <p:cNvPr id="58" name="Google Shape;58;p13"/>
          <p:cNvPicPr preferRelativeResize="0"/>
          <p:nvPr/>
        </p:nvPicPr>
        <p:blipFill>
          <a:blip r:embed="rId6">
            <a:alphaModFix/>
          </a:blip>
          <a:stretch>
            <a:fillRect/>
          </a:stretch>
        </p:blipFill>
        <p:spPr>
          <a:xfrm>
            <a:off x="7510793" y="2571750"/>
            <a:ext cx="1633208" cy="1724076"/>
          </a:xfrm>
          <a:prstGeom prst="rect">
            <a:avLst/>
          </a:prstGeom>
          <a:noFill/>
          <a:ln>
            <a:noFill/>
          </a:ln>
        </p:spPr>
      </p:pic>
      <p:pic>
        <p:nvPicPr>
          <p:cNvPr id="59" name="Google Shape;59;p13"/>
          <p:cNvPicPr preferRelativeResize="0"/>
          <p:nvPr/>
        </p:nvPicPr>
        <p:blipFill>
          <a:blip r:embed="rId7">
            <a:alphaModFix/>
          </a:blip>
          <a:stretch>
            <a:fillRect/>
          </a:stretch>
        </p:blipFill>
        <p:spPr>
          <a:xfrm>
            <a:off x="6124025" y="2966150"/>
            <a:ext cx="1485324" cy="2102451"/>
          </a:xfrm>
          <a:prstGeom prst="rect">
            <a:avLst/>
          </a:prstGeom>
          <a:noFill/>
          <a:ln>
            <a:noFill/>
          </a:ln>
        </p:spPr>
      </p:pic>
      <p:pic>
        <p:nvPicPr>
          <p:cNvPr id="60" name="Google Shape;60;p13"/>
          <p:cNvPicPr preferRelativeResize="0"/>
          <p:nvPr/>
        </p:nvPicPr>
        <p:blipFill>
          <a:blip r:embed="rId8">
            <a:alphaModFix/>
          </a:blip>
          <a:stretch>
            <a:fillRect/>
          </a:stretch>
        </p:blipFill>
        <p:spPr>
          <a:xfrm>
            <a:off x="67075" y="28500"/>
            <a:ext cx="1062969" cy="1724076"/>
          </a:xfrm>
          <a:prstGeom prst="rect">
            <a:avLst/>
          </a:prstGeom>
          <a:noFill/>
          <a:ln>
            <a:noFill/>
          </a:ln>
        </p:spPr>
      </p:pic>
      <p:pic>
        <p:nvPicPr>
          <p:cNvPr id="61" name="Google Shape;61;p13"/>
          <p:cNvPicPr preferRelativeResize="0"/>
          <p:nvPr/>
        </p:nvPicPr>
        <p:blipFill>
          <a:blip r:embed="rId9">
            <a:alphaModFix/>
          </a:blip>
          <a:stretch>
            <a:fillRect/>
          </a:stretch>
        </p:blipFill>
        <p:spPr>
          <a:xfrm>
            <a:off x="1204375" y="0"/>
            <a:ext cx="1485324" cy="1485324"/>
          </a:xfrm>
          <a:prstGeom prst="rect">
            <a:avLst/>
          </a:prstGeom>
          <a:noFill/>
          <a:ln>
            <a:noFill/>
          </a:ln>
        </p:spPr>
      </p:pic>
      <p:pic>
        <p:nvPicPr>
          <p:cNvPr id="62" name="Google Shape;62;p13"/>
          <p:cNvPicPr preferRelativeResize="0"/>
          <p:nvPr/>
        </p:nvPicPr>
        <p:blipFill>
          <a:blip r:embed="rId10">
            <a:alphaModFix/>
          </a:blip>
          <a:stretch>
            <a:fillRect/>
          </a:stretch>
        </p:blipFill>
        <p:spPr>
          <a:xfrm>
            <a:off x="1138038" y="3275882"/>
            <a:ext cx="1618000" cy="1792718"/>
          </a:xfrm>
          <a:prstGeom prst="rect">
            <a:avLst/>
          </a:prstGeom>
          <a:noFill/>
          <a:ln>
            <a:noFill/>
          </a:ln>
        </p:spPr>
      </p:pic>
      <p:pic>
        <p:nvPicPr>
          <p:cNvPr id="63" name="Google Shape;63;p13"/>
          <p:cNvPicPr preferRelativeResize="0"/>
          <p:nvPr/>
        </p:nvPicPr>
        <p:blipFill>
          <a:blip r:embed="rId11">
            <a:alphaModFix/>
          </a:blip>
          <a:stretch>
            <a:fillRect/>
          </a:stretch>
        </p:blipFill>
        <p:spPr>
          <a:xfrm>
            <a:off x="5146270" y="3310188"/>
            <a:ext cx="977747" cy="1724075"/>
          </a:xfrm>
          <a:prstGeom prst="rect">
            <a:avLst/>
          </a:prstGeom>
          <a:noFill/>
          <a:ln>
            <a:noFill/>
          </a:ln>
        </p:spPr>
      </p:pic>
      <p:pic>
        <p:nvPicPr>
          <p:cNvPr id="64" name="Google Shape;64;p13"/>
          <p:cNvPicPr preferRelativeResize="0"/>
          <p:nvPr/>
        </p:nvPicPr>
        <p:blipFill>
          <a:blip r:embed="rId12">
            <a:alphaModFix/>
          </a:blip>
          <a:stretch>
            <a:fillRect/>
          </a:stretch>
        </p:blipFill>
        <p:spPr>
          <a:xfrm>
            <a:off x="2689700" y="69235"/>
            <a:ext cx="1157775" cy="1642603"/>
          </a:xfrm>
          <a:prstGeom prst="rect">
            <a:avLst/>
          </a:prstGeom>
          <a:noFill/>
          <a:ln>
            <a:noFill/>
          </a:ln>
        </p:spPr>
      </p:pic>
      <p:pic>
        <p:nvPicPr>
          <p:cNvPr id="65" name="Google Shape;65;p13"/>
          <p:cNvPicPr preferRelativeResize="0"/>
          <p:nvPr/>
        </p:nvPicPr>
        <p:blipFill>
          <a:blip r:embed="rId13">
            <a:alphaModFix/>
          </a:blip>
          <a:stretch>
            <a:fillRect/>
          </a:stretch>
        </p:blipFill>
        <p:spPr>
          <a:xfrm>
            <a:off x="3847479" y="0"/>
            <a:ext cx="1822473" cy="1485325"/>
          </a:xfrm>
          <a:prstGeom prst="rect">
            <a:avLst/>
          </a:prstGeom>
          <a:noFill/>
          <a:ln>
            <a:noFill/>
          </a:ln>
        </p:spPr>
      </p:pic>
      <p:pic>
        <p:nvPicPr>
          <p:cNvPr id="66" name="Google Shape;66;p13"/>
          <p:cNvPicPr preferRelativeResize="0"/>
          <p:nvPr/>
        </p:nvPicPr>
        <p:blipFill>
          <a:blip r:embed="rId14">
            <a:alphaModFix/>
          </a:blip>
          <a:stretch>
            <a:fillRect/>
          </a:stretch>
        </p:blipFill>
        <p:spPr>
          <a:xfrm>
            <a:off x="5669950" y="28509"/>
            <a:ext cx="1485324" cy="1567966"/>
          </a:xfrm>
          <a:prstGeom prst="rect">
            <a:avLst/>
          </a:prstGeom>
          <a:noFill/>
          <a:ln>
            <a:noFill/>
          </a:ln>
        </p:spPr>
      </p:pic>
      <p:pic>
        <p:nvPicPr>
          <p:cNvPr id="67" name="Google Shape;67;p13"/>
          <p:cNvPicPr preferRelativeResize="0"/>
          <p:nvPr/>
        </p:nvPicPr>
        <p:blipFill>
          <a:blip r:embed="rId15">
            <a:alphaModFix/>
          </a:blip>
          <a:stretch>
            <a:fillRect/>
          </a:stretch>
        </p:blipFill>
        <p:spPr>
          <a:xfrm>
            <a:off x="7985488" y="-41325"/>
            <a:ext cx="1567975" cy="1567975"/>
          </a:xfrm>
          <a:prstGeom prst="rect">
            <a:avLst/>
          </a:prstGeom>
          <a:noFill/>
          <a:ln>
            <a:noFill/>
          </a:ln>
        </p:spPr>
      </p:pic>
      <p:pic>
        <p:nvPicPr>
          <p:cNvPr id="68" name="Google Shape;68;p13"/>
          <p:cNvPicPr preferRelativeResize="0"/>
          <p:nvPr/>
        </p:nvPicPr>
        <p:blipFill>
          <a:blip r:embed="rId16">
            <a:alphaModFix/>
          </a:blip>
          <a:stretch>
            <a:fillRect/>
          </a:stretch>
        </p:blipFill>
        <p:spPr>
          <a:xfrm>
            <a:off x="7093800" y="594800"/>
            <a:ext cx="1157774" cy="1157776"/>
          </a:xfrm>
          <a:prstGeom prst="rect">
            <a:avLst/>
          </a:prstGeom>
          <a:noFill/>
          <a:ln>
            <a:noFill/>
          </a:ln>
        </p:spPr>
      </p:pic>
      <p:pic>
        <p:nvPicPr>
          <p:cNvPr id="69" name="Google Shape;69;p13"/>
          <p:cNvPicPr preferRelativeResize="0"/>
          <p:nvPr/>
        </p:nvPicPr>
        <p:blipFill>
          <a:blip r:embed="rId17">
            <a:alphaModFix/>
          </a:blip>
          <a:stretch>
            <a:fillRect/>
          </a:stretch>
        </p:blipFill>
        <p:spPr>
          <a:xfrm>
            <a:off x="3898997" y="3644375"/>
            <a:ext cx="1227745" cy="1389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p:nvPr/>
        </p:nvSpPr>
        <p:spPr>
          <a:xfrm>
            <a:off x="-48050" y="2400825"/>
            <a:ext cx="9192000" cy="2861100"/>
          </a:xfrm>
          <a:prstGeom prst="rect">
            <a:avLst/>
          </a:prstGeom>
          <a:solidFill>
            <a:srgbClr val="F4CCFF"/>
          </a:solidFill>
          <a:ln cap="flat" cmpd="sng" w="9525">
            <a:solidFill>
              <a:srgbClr val="F4C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idx="1" type="body"/>
          </p:nvPr>
        </p:nvSpPr>
        <p:spPr>
          <a:xfrm>
            <a:off x="153100" y="675400"/>
            <a:ext cx="8517300" cy="1890900"/>
          </a:xfrm>
          <a:prstGeom prst="rect">
            <a:avLst/>
          </a:prstGeom>
          <a:ln>
            <a:noFill/>
          </a:ln>
        </p:spPr>
        <p:txBody>
          <a:bodyPr anchorCtr="0" anchor="t" bIns="91425" lIns="91425" spcFirstLastPara="1" rIns="91425" wrap="square" tIns="91425">
            <a:noAutofit/>
          </a:bodyPr>
          <a:lstStyle/>
          <a:p>
            <a:pPr indent="-329882" lvl="0" marL="457200" rtl="0" algn="l">
              <a:lnSpc>
                <a:spcPct val="80000"/>
              </a:lnSpc>
              <a:spcBef>
                <a:spcPts val="0"/>
              </a:spcBef>
              <a:spcAft>
                <a:spcPts val="0"/>
              </a:spcAft>
              <a:buClr>
                <a:srgbClr val="FFFFFF"/>
              </a:buClr>
              <a:buSzPts val="1595"/>
              <a:buFont typeface="Consolas"/>
              <a:buChar char="★"/>
            </a:pPr>
            <a:r>
              <a:rPr lang="en" sz="1595">
                <a:solidFill>
                  <a:srgbClr val="FFFFFF"/>
                </a:solidFill>
                <a:latin typeface="Consolas"/>
                <a:ea typeface="Consolas"/>
                <a:cs typeface="Consolas"/>
                <a:sym typeface="Consolas"/>
              </a:rPr>
              <a:t>A bus is basically a set of wires where information can be sent from one component to another</a:t>
            </a:r>
            <a:endParaRPr sz="1595">
              <a:solidFill>
                <a:srgbClr val="FFFFFF"/>
              </a:solidFill>
              <a:latin typeface="Consolas"/>
              <a:ea typeface="Consolas"/>
              <a:cs typeface="Consolas"/>
              <a:sym typeface="Consolas"/>
            </a:endParaRPr>
          </a:p>
          <a:p>
            <a:pPr indent="-329882" lvl="0" marL="457200" rtl="0" algn="l">
              <a:lnSpc>
                <a:spcPct val="80000"/>
              </a:lnSpc>
              <a:spcBef>
                <a:spcPts val="0"/>
              </a:spcBef>
              <a:spcAft>
                <a:spcPts val="0"/>
              </a:spcAft>
              <a:buClr>
                <a:srgbClr val="FFFFFF"/>
              </a:buClr>
              <a:buSzPts val="1595"/>
              <a:buFont typeface="Consolas"/>
              <a:buChar char="★"/>
            </a:pPr>
            <a:r>
              <a:rPr lang="en" sz="1595">
                <a:solidFill>
                  <a:srgbClr val="FFFFFF"/>
                </a:solidFill>
                <a:latin typeface="Consolas"/>
                <a:ea typeface="Consolas"/>
                <a:cs typeface="Consolas"/>
                <a:sym typeface="Consolas"/>
              </a:rPr>
              <a:t>System bus:</a:t>
            </a:r>
            <a:endParaRPr sz="1595">
              <a:solidFill>
                <a:srgbClr val="FFFFFF"/>
              </a:solidFill>
              <a:latin typeface="Consolas"/>
              <a:ea typeface="Consolas"/>
              <a:cs typeface="Consolas"/>
              <a:sym typeface="Consolas"/>
            </a:endParaRPr>
          </a:p>
          <a:p>
            <a:pPr indent="-306387" lvl="1" marL="914400" rtl="0" algn="l">
              <a:lnSpc>
                <a:spcPct val="80000"/>
              </a:lnSpc>
              <a:spcBef>
                <a:spcPts val="0"/>
              </a:spcBef>
              <a:spcAft>
                <a:spcPts val="0"/>
              </a:spcAft>
              <a:buClr>
                <a:srgbClr val="FFFFFF"/>
              </a:buClr>
              <a:buSzPts val="1225"/>
              <a:buFont typeface="Consolas"/>
              <a:buChar char="○"/>
            </a:pPr>
            <a:r>
              <a:rPr lang="en" sz="1225">
                <a:solidFill>
                  <a:srgbClr val="FFFFFF"/>
                </a:solidFill>
                <a:latin typeface="Consolas"/>
                <a:ea typeface="Consolas"/>
                <a:cs typeface="Consolas"/>
                <a:sym typeface="Consolas"/>
              </a:rPr>
              <a:t>Data bus runs in both direction and transmits data</a:t>
            </a:r>
            <a:endParaRPr sz="1225">
              <a:solidFill>
                <a:srgbClr val="FFFFFF"/>
              </a:solidFill>
              <a:latin typeface="Consolas"/>
              <a:ea typeface="Consolas"/>
              <a:cs typeface="Consolas"/>
              <a:sym typeface="Consolas"/>
            </a:endParaRPr>
          </a:p>
          <a:p>
            <a:pPr indent="-306387" lvl="1" marL="914400" rtl="0" algn="l">
              <a:lnSpc>
                <a:spcPct val="80000"/>
              </a:lnSpc>
              <a:spcBef>
                <a:spcPts val="0"/>
              </a:spcBef>
              <a:spcAft>
                <a:spcPts val="0"/>
              </a:spcAft>
              <a:buClr>
                <a:srgbClr val="FFFFFF"/>
              </a:buClr>
              <a:buSzPts val="1225"/>
              <a:buFont typeface="Consolas"/>
              <a:buChar char="○"/>
            </a:pPr>
            <a:r>
              <a:rPr lang="en" sz="1225">
                <a:solidFill>
                  <a:srgbClr val="FFFFFF"/>
                </a:solidFill>
                <a:latin typeface="Consolas"/>
                <a:ea typeface="Consolas"/>
                <a:cs typeface="Consolas"/>
                <a:sym typeface="Consolas"/>
              </a:rPr>
              <a:t>Address bus carries the address of where to retrieve or store information</a:t>
            </a:r>
            <a:endParaRPr sz="1225">
              <a:solidFill>
                <a:srgbClr val="FFFFFF"/>
              </a:solidFill>
              <a:latin typeface="Consolas"/>
              <a:ea typeface="Consolas"/>
              <a:cs typeface="Consolas"/>
              <a:sym typeface="Consolas"/>
            </a:endParaRPr>
          </a:p>
          <a:p>
            <a:pPr indent="-306387" lvl="1" marL="914400" rtl="0" algn="l">
              <a:lnSpc>
                <a:spcPct val="80000"/>
              </a:lnSpc>
              <a:spcBef>
                <a:spcPts val="0"/>
              </a:spcBef>
              <a:spcAft>
                <a:spcPts val="0"/>
              </a:spcAft>
              <a:buClr>
                <a:srgbClr val="FFFFFF"/>
              </a:buClr>
              <a:buSzPts val="1225"/>
              <a:buFont typeface="Consolas"/>
              <a:buChar char="○"/>
            </a:pPr>
            <a:r>
              <a:rPr lang="en" sz="1225">
                <a:solidFill>
                  <a:srgbClr val="FFFFFF"/>
                </a:solidFill>
                <a:latin typeface="Consolas"/>
                <a:ea typeface="Consolas"/>
                <a:cs typeface="Consolas"/>
                <a:sym typeface="Consolas"/>
              </a:rPr>
              <a:t>Control bus runs in both directions and controls and coordinates the system</a:t>
            </a:r>
            <a:endParaRPr sz="1225">
              <a:solidFill>
                <a:srgbClr val="FFFFFF"/>
              </a:solidFill>
              <a:latin typeface="Consolas"/>
              <a:ea typeface="Consolas"/>
              <a:cs typeface="Consolas"/>
              <a:sym typeface="Consolas"/>
            </a:endParaRPr>
          </a:p>
          <a:p>
            <a:pPr indent="-329882" lvl="0" marL="457200" rtl="0" algn="l">
              <a:lnSpc>
                <a:spcPct val="80000"/>
              </a:lnSpc>
              <a:spcBef>
                <a:spcPts val="0"/>
              </a:spcBef>
              <a:spcAft>
                <a:spcPts val="0"/>
              </a:spcAft>
              <a:buClr>
                <a:srgbClr val="FFFFFF"/>
              </a:buClr>
              <a:buSzPts val="1595"/>
              <a:buFont typeface="Consolas"/>
              <a:buChar char="★"/>
            </a:pPr>
            <a:r>
              <a:rPr lang="en" sz="1595">
                <a:solidFill>
                  <a:srgbClr val="FFFFFF"/>
                </a:solidFill>
                <a:latin typeface="Consolas"/>
                <a:ea typeface="Consolas"/>
                <a:cs typeface="Consolas"/>
                <a:sym typeface="Consolas"/>
              </a:rPr>
              <a:t>Let’s say we have an 8 bit computer with 16 bits off address space. The processor is trying to access a char at 0x0f16 (decimal: 3862 binary:  0000111100010110) in this extremely simplified diagram:</a:t>
            </a:r>
            <a:endParaRPr sz="1595">
              <a:solidFill>
                <a:srgbClr val="FFFFFF"/>
              </a:solidFill>
              <a:latin typeface="Consolas"/>
              <a:ea typeface="Consolas"/>
              <a:cs typeface="Consolas"/>
              <a:sym typeface="Consolas"/>
            </a:endParaRPr>
          </a:p>
          <a:p>
            <a:pPr indent="0" lvl="0" marL="0" rtl="0" algn="l">
              <a:lnSpc>
                <a:spcPct val="80000"/>
              </a:lnSpc>
              <a:spcBef>
                <a:spcPts val="0"/>
              </a:spcBef>
              <a:spcAft>
                <a:spcPts val="0"/>
              </a:spcAft>
              <a:buSzPts val="1018"/>
              <a:buNone/>
            </a:pPr>
            <a:r>
              <a:rPr lang="en" sz="1395">
                <a:solidFill>
                  <a:srgbClr val="000000"/>
                </a:solidFill>
                <a:latin typeface="Consolas"/>
                <a:ea typeface="Consolas"/>
                <a:cs typeface="Consolas"/>
                <a:sym typeface="Consolas"/>
              </a:rPr>
              <a:t>   </a:t>
            </a:r>
            <a:endParaRPr sz="1950">
              <a:solidFill>
                <a:srgbClr val="000000"/>
              </a:solidFill>
              <a:latin typeface="Consolas"/>
              <a:ea typeface="Consolas"/>
              <a:cs typeface="Consolas"/>
              <a:sym typeface="Consolas"/>
            </a:endParaRPr>
          </a:p>
        </p:txBody>
      </p:sp>
      <p:sp>
        <p:nvSpPr>
          <p:cNvPr id="76" name="Google Shape;76;p14"/>
          <p:cNvSpPr txBox="1"/>
          <p:nvPr/>
        </p:nvSpPr>
        <p:spPr>
          <a:xfrm>
            <a:off x="454475" y="153575"/>
            <a:ext cx="282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en" sz="2500">
                <a:solidFill>
                  <a:srgbClr val="FFFF00"/>
                </a:solidFill>
                <a:latin typeface="Consolas"/>
                <a:ea typeface="Consolas"/>
                <a:cs typeface="Consolas"/>
                <a:sym typeface="Consolas"/>
              </a:rPr>
              <a:t>Bus Review</a:t>
            </a:r>
            <a:endParaRPr sz="2500">
              <a:solidFill>
                <a:srgbClr val="FFFF00"/>
              </a:solidFill>
              <a:latin typeface="Consolas"/>
              <a:ea typeface="Consolas"/>
              <a:cs typeface="Consolas"/>
              <a:sym typeface="Consolas"/>
            </a:endParaRPr>
          </a:p>
        </p:txBody>
      </p:sp>
      <p:sp>
        <p:nvSpPr>
          <p:cNvPr id="77" name="Google Shape;77;p14"/>
          <p:cNvSpPr txBox="1"/>
          <p:nvPr/>
        </p:nvSpPr>
        <p:spPr>
          <a:xfrm>
            <a:off x="2355000" y="20250"/>
            <a:ext cx="4434000" cy="10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00"/>
                </a:solidFill>
                <a:latin typeface="Consolas"/>
                <a:ea typeface="Consolas"/>
                <a:cs typeface="Consolas"/>
                <a:sym typeface="Consolas"/>
              </a:rPr>
              <a:t>  _____________</a:t>
            </a:r>
            <a:endParaRPr sz="1000">
              <a:solidFill>
                <a:srgbClr val="FFFF00"/>
              </a:solidFill>
              <a:latin typeface="Consolas"/>
              <a:ea typeface="Consolas"/>
              <a:cs typeface="Consolas"/>
              <a:sym typeface="Consolas"/>
            </a:endParaRPr>
          </a:p>
          <a:p>
            <a:pPr indent="0" lvl="0" marL="0" rtl="0" algn="l">
              <a:spcBef>
                <a:spcPts val="0"/>
              </a:spcBef>
              <a:spcAft>
                <a:spcPts val="0"/>
              </a:spcAft>
              <a:buNone/>
            </a:pPr>
            <a:r>
              <a:rPr lang="en" sz="1000">
                <a:solidFill>
                  <a:srgbClr val="FFFF00"/>
                </a:solidFill>
                <a:latin typeface="Consolas"/>
                <a:ea typeface="Consolas"/>
                <a:cs typeface="Consolas"/>
                <a:sym typeface="Consolas"/>
              </a:rPr>
              <a:t> _/_|[][][][][] | - -</a:t>
            </a:r>
            <a:endParaRPr sz="1000">
              <a:solidFill>
                <a:srgbClr val="FFFF00"/>
              </a:solidFill>
              <a:latin typeface="Consolas"/>
              <a:ea typeface="Consolas"/>
              <a:cs typeface="Consolas"/>
              <a:sym typeface="Consolas"/>
            </a:endParaRPr>
          </a:p>
          <a:p>
            <a:pPr indent="0" lvl="0" marL="0" rtl="0" algn="l">
              <a:spcBef>
                <a:spcPts val="0"/>
              </a:spcBef>
              <a:spcAft>
                <a:spcPts val="0"/>
              </a:spcAft>
              <a:buNone/>
            </a:pPr>
            <a:r>
              <a:rPr lang="en" sz="1000">
                <a:solidFill>
                  <a:srgbClr val="FFFF00"/>
                </a:solidFill>
                <a:latin typeface="Consolas"/>
                <a:ea typeface="Consolas"/>
                <a:cs typeface="Consolas"/>
                <a:sym typeface="Consolas"/>
              </a:rPr>
              <a:t>(      City Bus | - -</a:t>
            </a:r>
            <a:endParaRPr sz="1000">
              <a:solidFill>
                <a:srgbClr val="FFFF0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FFFF00"/>
                </a:solidFill>
                <a:latin typeface="Consolas"/>
                <a:ea typeface="Consolas"/>
                <a:cs typeface="Consolas"/>
                <a:sym typeface="Consolas"/>
              </a:rPr>
              <a:t>=--OO-------OO--=dwb</a:t>
            </a:r>
            <a:endParaRPr sz="1000">
              <a:solidFill>
                <a:srgbClr val="FFFF00"/>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78" name="Google Shape;78;p14"/>
          <p:cNvSpPr txBox="1"/>
          <p:nvPr/>
        </p:nvSpPr>
        <p:spPr>
          <a:xfrm>
            <a:off x="7629875" y="2692750"/>
            <a:ext cx="5347800" cy="6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9" name="Google Shape;79;p14"/>
          <p:cNvSpPr txBox="1"/>
          <p:nvPr/>
        </p:nvSpPr>
        <p:spPr>
          <a:xfrm>
            <a:off x="1285200" y="4090325"/>
            <a:ext cx="2634600" cy="8313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Processor</a:t>
            </a:r>
            <a:endParaRPr/>
          </a:p>
          <a:p>
            <a:pPr indent="0" lvl="0" marL="0" rtl="0" algn="l">
              <a:spcBef>
                <a:spcPts val="0"/>
              </a:spcBef>
              <a:spcAft>
                <a:spcPts val="0"/>
              </a:spcAft>
              <a:buNone/>
            </a:pPr>
            <a:r>
              <a:t/>
            </a:r>
            <a:endParaRPr/>
          </a:p>
        </p:txBody>
      </p:sp>
      <p:sp>
        <p:nvSpPr>
          <p:cNvPr id="80" name="Google Shape;80;p14"/>
          <p:cNvSpPr txBox="1"/>
          <p:nvPr/>
        </p:nvSpPr>
        <p:spPr>
          <a:xfrm>
            <a:off x="1354025" y="2485450"/>
            <a:ext cx="2634600" cy="8313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Memory</a:t>
            </a:r>
            <a:endParaRPr/>
          </a:p>
          <a:p>
            <a:pPr indent="0" lvl="0" marL="0" rtl="0" algn="l">
              <a:spcBef>
                <a:spcPts val="0"/>
              </a:spcBef>
              <a:spcAft>
                <a:spcPts val="0"/>
              </a:spcAft>
              <a:buNone/>
            </a:pPr>
            <a:r>
              <a:t/>
            </a:r>
            <a:endParaRPr/>
          </a:p>
        </p:txBody>
      </p:sp>
      <p:cxnSp>
        <p:nvCxnSpPr>
          <p:cNvPr id="81" name="Google Shape;81;p14"/>
          <p:cNvCxnSpPr/>
          <p:nvPr/>
        </p:nvCxnSpPr>
        <p:spPr>
          <a:xfrm flipH="1">
            <a:off x="579975" y="2627750"/>
            <a:ext cx="15900" cy="2293800"/>
          </a:xfrm>
          <a:prstGeom prst="straightConnector1">
            <a:avLst/>
          </a:prstGeom>
          <a:noFill/>
          <a:ln cap="flat" cmpd="sng" w="9525">
            <a:solidFill>
              <a:schemeClr val="dk2"/>
            </a:solidFill>
            <a:prstDash val="solid"/>
            <a:round/>
            <a:headEnd len="med" w="med" type="none"/>
            <a:tailEnd len="med" w="med" type="none"/>
          </a:ln>
        </p:spPr>
      </p:cxnSp>
      <p:cxnSp>
        <p:nvCxnSpPr>
          <p:cNvPr id="82" name="Google Shape;82;p14"/>
          <p:cNvCxnSpPr>
            <a:endCxn id="80" idx="1"/>
          </p:cNvCxnSpPr>
          <p:nvPr/>
        </p:nvCxnSpPr>
        <p:spPr>
          <a:xfrm flipH="1" rot="10800000">
            <a:off x="595925" y="2901100"/>
            <a:ext cx="758100" cy="14400"/>
          </a:xfrm>
          <a:prstGeom prst="straightConnector1">
            <a:avLst/>
          </a:prstGeom>
          <a:noFill/>
          <a:ln cap="flat" cmpd="sng" w="9525">
            <a:solidFill>
              <a:schemeClr val="dk2"/>
            </a:solidFill>
            <a:prstDash val="solid"/>
            <a:round/>
            <a:headEnd len="med" w="med" type="none"/>
            <a:tailEnd len="med" w="med" type="none"/>
          </a:ln>
        </p:spPr>
      </p:cxnSp>
      <p:cxnSp>
        <p:nvCxnSpPr>
          <p:cNvPr id="83" name="Google Shape;83;p14"/>
          <p:cNvCxnSpPr>
            <a:endCxn id="79" idx="1"/>
          </p:cNvCxnSpPr>
          <p:nvPr/>
        </p:nvCxnSpPr>
        <p:spPr>
          <a:xfrm>
            <a:off x="577200" y="4503275"/>
            <a:ext cx="708000" cy="27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4"/>
          <p:cNvSpPr txBox="1"/>
          <p:nvPr/>
        </p:nvSpPr>
        <p:spPr>
          <a:xfrm>
            <a:off x="-48050" y="3316750"/>
            <a:ext cx="106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Control Bus</a:t>
            </a:r>
            <a:endParaRPr sz="800"/>
          </a:p>
          <a:p>
            <a:pPr indent="0" lvl="0" marL="0" rtl="0" algn="l">
              <a:spcBef>
                <a:spcPts val="0"/>
              </a:spcBef>
              <a:spcAft>
                <a:spcPts val="0"/>
              </a:spcAft>
              <a:buNone/>
            </a:pPr>
            <a:r>
              <a:t/>
            </a:r>
            <a:endParaRPr sz="800"/>
          </a:p>
        </p:txBody>
      </p:sp>
      <p:sp>
        <p:nvSpPr>
          <p:cNvPr id="85" name="Google Shape;85;p14"/>
          <p:cNvSpPr/>
          <p:nvPr/>
        </p:nvSpPr>
        <p:spPr>
          <a:xfrm>
            <a:off x="872550" y="4355275"/>
            <a:ext cx="135972" cy="213516"/>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txBox="1"/>
          <p:nvPr/>
        </p:nvSpPr>
        <p:spPr>
          <a:xfrm>
            <a:off x="1285200" y="4350625"/>
            <a:ext cx="35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a:t>
            </a:r>
            <a:endParaRPr sz="800"/>
          </a:p>
        </p:txBody>
      </p:sp>
      <p:sp>
        <p:nvSpPr>
          <p:cNvPr id="87" name="Google Shape;87;p14"/>
          <p:cNvSpPr txBox="1"/>
          <p:nvPr/>
        </p:nvSpPr>
        <p:spPr>
          <a:xfrm>
            <a:off x="1307250" y="2762100"/>
            <a:ext cx="315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a:t>
            </a:r>
            <a:endParaRPr sz="700"/>
          </a:p>
        </p:txBody>
      </p:sp>
      <p:cxnSp>
        <p:nvCxnSpPr>
          <p:cNvPr id="88" name="Google Shape;88;p14"/>
          <p:cNvCxnSpPr/>
          <p:nvPr/>
        </p:nvCxnSpPr>
        <p:spPr>
          <a:xfrm rot="10800000">
            <a:off x="970225" y="3001150"/>
            <a:ext cx="6300" cy="211500"/>
          </a:xfrm>
          <a:prstGeom prst="straightConnector1">
            <a:avLst/>
          </a:prstGeom>
          <a:noFill/>
          <a:ln cap="flat" cmpd="sng" w="9525">
            <a:solidFill>
              <a:schemeClr val="dk2"/>
            </a:solidFill>
            <a:prstDash val="solid"/>
            <a:round/>
            <a:headEnd len="med" w="med" type="none"/>
            <a:tailEnd len="med" w="med" type="triangle"/>
          </a:ln>
        </p:spPr>
      </p:cxnSp>
      <p:cxnSp>
        <p:nvCxnSpPr>
          <p:cNvPr id="89" name="Google Shape;89;p14"/>
          <p:cNvCxnSpPr/>
          <p:nvPr/>
        </p:nvCxnSpPr>
        <p:spPr>
          <a:xfrm flipH="1" rot="10800000">
            <a:off x="939338" y="4568800"/>
            <a:ext cx="2400" cy="192600"/>
          </a:xfrm>
          <a:prstGeom prst="straightConnector1">
            <a:avLst/>
          </a:prstGeom>
          <a:noFill/>
          <a:ln cap="flat" cmpd="sng" w="9525">
            <a:solidFill>
              <a:schemeClr val="dk2"/>
            </a:solidFill>
            <a:prstDash val="solid"/>
            <a:round/>
            <a:headEnd len="med" w="med" type="none"/>
            <a:tailEnd len="med" w="med" type="triangle"/>
          </a:ln>
        </p:spPr>
      </p:cxnSp>
      <p:sp>
        <p:nvSpPr>
          <p:cNvPr id="90" name="Google Shape;90;p14"/>
          <p:cNvSpPr txBox="1"/>
          <p:nvPr/>
        </p:nvSpPr>
        <p:spPr>
          <a:xfrm>
            <a:off x="662075" y="3131013"/>
            <a:ext cx="2562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Input </a:t>
            </a:r>
            <a:r>
              <a:rPr lang="en" sz="600"/>
              <a:t> time bro</a:t>
            </a:r>
            <a:endParaRPr sz="600"/>
          </a:p>
        </p:txBody>
      </p:sp>
      <p:sp>
        <p:nvSpPr>
          <p:cNvPr id="91" name="Google Shape;91;p14"/>
          <p:cNvSpPr txBox="1"/>
          <p:nvPr/>
        </p:nvSpPr>
        <p:spPr>
          <a:xfrm>
            <a:off x="651575" y="4658425"/>
            <a:ext cx="2562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Output</a:t>
            </a:r>
            <a:r>
              <a:rPr lang="en" sz="600"/>
              <a:t> </a:t>
            </a:r>
            <a:r>
              <a:rPr lang="en" sz="600"/>
              <a:t> time bro</a:t>
            </a:r>
            <a:endParaRPr sz="600"/>
          </a:p>
        </p:txBody>
      </p:sp>
      <p:cxnSp>
        <p:nvCxnSpPr>
          <p:cNvPr id="92" name="Google Shape;92;p14"/>
          <p:cNvCxnSpPr/>
          <p:nvPr/>
        </p:nvCxnSpPr>
        <p:spPr>
          <a:xfrm rot="10800000">
            <a:off x="1633775" y="3333275"/>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93" name="Google Shape;93;p14"/>
          <p:cNvCxnSpPr/>
          <p:nvPr/>
        </p:nvCxnSpPr>
        <p:spPr>
          <a:xfrm rot="10800000">
            <a:off x="1862375" y="3316750"/>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94" name="Google Shape;94;p14"/>
          <p:cNvCxnSpPr/>
          <p:nvPr/>
        </p:nvCxnSpPr>
        <p:spPr>
          <a:xfrm rot="10800000">
            <a:off x="2014775" y="3316750"/>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95" name="Google Shape;95;p14"/>
          <p:cNvCxnSpPr/>
          <p:nvPr/>
        </p:nvCxnSpPr>
        <p:spPr>
          <a:xfrm rot="10800000">
            <a:off x="2174525" y="3333275"/>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96" name="Google Shape;96;p14"/>
          <p:cNvCxnSpPr/>
          <p:nvPr/>
        </p:nvCxnSpPr>
        <p:spPr>
          <a:xfrm rot="10800000">
            <a:off x="2299075" y="3322838"/>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97" name="Google Shape;97;p14"/>
          <p:cNvCxnSpPr/>
          <p:nvPr/>
        </p:nvCxnSpPr>
        <p:spPr>
          <a:xfrm rot="10800000">
            <a:off x="1464213" y="3321913"/>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4"/>
          <p:cNvCxnSpPr/>
          <p:nvPr/>
        </p:nvCxnSpPr>
        <p:spPr>
          <a:xfrm rot="10800000">
            <a:off x="1588763" y="3321913"/>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99" name="Google Shape;99;p14"/>
          <p:cNvCxnSpPr/>
          <p:nvPr/>
        </p:nvCxnSpPr>
        <p:spPr>
          <a:xfrm rot="10800000">
            <a:off x="2499825" y="3322838"/>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00" name="Google Shape;100;p14"/>
          <p:cNvCxnSpPr/>
          <p:nvPr/>
        </p:nvCxnSpPr>
        <p:spPr>
          <a:xfrm rot="10800000">
            <a:off x="1786175" y="3333275"/>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01" name="Google Shape;101;p14"/>
          <p:cNvCxnSpPr/>
          <p:nvPr/>
        </p:nvCxnSpPr>
        <p:spPr>
          <a:xfrm rot="10800000">
            <a:off x="1938575" y="3333275"/>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02" name="Google Shape;102;p14"/>
          <p:cNvCxnSpPr/>
          <p:nvPr/>
        </p:nvCxnSpPr>
        <p:spPr>
          <a:xfrm rot="10800000">
            <a:off x="2236800" y="3333275"/>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03" name="Google Shape;103;p14"/>
          <p:cNvCxnSpPr/>
          <p:nvPr/>
        </p:nvCxnSpPr>
        <p:spPr>
          <a:xfrm rot="10800000">
            <a:off x="2361350" y="3333275"/>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04" name="Google Shape;104;p14"/>
          <p:cNvCxnSpPr/>
          <p:nvPr/>
        </p:nvCxnSpPr>
        <p:spPr>
          <a:xfrm rot="10800000">
            <a:off x="1526488" y="3321900"/>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05" name="Google Shape;105;p14"/>
          <p:cNvCxnSpPr/>
          <p:nvPr/>
        </p:nvCxnSpPr>
        <p:spPr>
          <a:xfrm rot="10800000">
            <a:off x="2562100" y="3316750"/>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06" name="Google Shape;106;p14"/>
          <p:cNvCxnSpPr/>
          <p:nvPr/>
        </p:nvCxnSpPr>
        <p:spPr>
          <a:xfrm rot="10800000">
            <a:off x="2624375" y="3316750"/>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07" name="Google Shape;107;p14"/>
          <p:cNvCxnSpPr/>
          <p:nvPr/>
        </p:nvCxnSpPr>
        <p:spPr>
          <a:xfrm rot="10800000">
            <a:off x="2686650" y="3316750"/>
            <a:ext cx="9300" cy="761400"/>
          </a:xfrm>
          <a:prstGeom prst="straightConnector1">
            <a:avLst/>
          </a:prstGeom>
          <a:noFill/>
          <a:ln cap="flat" cmpd="sng" w="9525">
            <a:solidFill>
              <a:schemeClr val="dk2"/>
            </a:solidFill>
            <a:prstDash val="solid"/>
            <a:round/>
            <a:headEnd len="med" w="med" type="none"/>
            <a:tailEnd len="med" w="med" type="triangle"/>
          </a:ln>
        </p:spPr>
      </p:cxnSp>
      <p:sp>
        <p:nvSpPr>
          <p:cNvPr id="108" name="Google Shape;108;p14"/>
          <p:cNvSpPr txBox="1"/>
          <p:nvPr/>
        </p:nvSpPr>
        <p:spPr>
          <a:xfrm>
            <a:off x="1495850" y="3729188"/>
            <a:ext cx="168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Address Bus</a:t>
            </a:r>
            <a:endParaRPr b="1" sz="900"/>
          </a:p>
        </p:txBody>
      </p:sp>
      <p:cxnSp>
        <p:nvCxnSpPr>
          <p:cNvPr id="109" name="Google Shape;109;p14"/>
          <p:cNvCxnSpPr/>
          <p:nvPr/>
        </p:nvCxnSpPr>
        <p:spPr>
          <a:xfrm>
            <a:off x="3198913" y="3327488"/>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10" name="Google Shape;110;p14"/>
          <p:cNvCxnSpPr/>
          <p:nvPr/>
        </p:nvCxnSpPr>
        <p:spPr>
          <a:xfrm>
            <a:off x="3313075" y="3327488"/>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11" name="Google Shape;111;p14"/>
          <p:cNvCxnSpPr/>
          <p:nvPr/>
        </p:nvCxnSpPr>
        <p:spPr>
          <a:xfrm>
            <a:off x="3351175" y="3333275"/>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12" name="Google Shape;112;p14"/>
          <p:cNvCxnSpPr/>
          <p:nvPr/>
        </p:nvCxnSpPr>
        <p:spPr>
          <a:xfrm>
            <a:off x="3579775" y="3333275"/>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13" name="Google Shape;113;p14"/>
          <p:cNvCxnSpPr/>
          <p:nvPr/>
        </p:nvCxnSpPr>
        <p:spPr>
          <a:xfrm>
            <a:off x="3732175" y="3333275"/>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14" name="Google Shape;114;p14"/>
          <p:cNvCxnSpPr/>
          <p:nvPr/>
        </p:nvCxnSpPr>
        <p:spPr>
          <a:xfrm>
            <a:off x="3503575" y="3337925"/>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15" name="Google Shape;115;p14"/>
          <p:cNvCxnSpPr/>
          <p:nvPr/>
        </p:nvCxnSpPr>
        <p:spPr>
          <a:xfrm>
            <a:off x="3655975" y="3337925"/>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16" name="Google Shape;116;p14"/>
          <p:cNvCxnSpPr/>
          <p:nvPr/>
        </p:nvCxnSpPr>
        <p:spPr>
          <a:xfrm>
            <a:off x="3255988" y="3327475"/>
            <a:ext cx="30300" cy="752100"/>
          </a:xfrm>
          <a:prstGeom prst="straightConnector1">
            <a:avLst/>
          </a:prstGeom>
          <a:noFill/>
          <a:ln cap="flat" cmpd="sng" w="9525">
            <a:solidFill>
              <a:schemeClr val="dk2"/>
            </a:solidFill>
            <a:prstDash val="solid"/>
            <a:round/>
            <a:headEnd len="med" w="med" type="triangle"/>
            <a:tailEnd len="med" w="med" type="triangle"/>
          </a:ln>
        </p:spPr>
      </p:cxnSp>
      <p:sp>
        <p:nvSpPr>
          <p:cNvPr id="117" name="Google Shape;117;p14"/>
          <p:cNvSpPr/>
          <p:nvPr/>
        </p:nvSpPr>
        <p:spPr>
          <a:xfrm>
            <a:off x="1826900" y="3664076"/>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8" name="Google Shape;118;p14"/>
          <p:cNvSpPr/>
          <p:nvPr/>
        </p:nvSpPr>
        <p:spPr>
          <a:xfrm>
            <a:off x="1903100" y="3664076"/>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19" name="Google Shape;119;p14"/>
          <p:cNvSpPr/>
          <p:nvPr/>
        </p:nvSpPr>
        <p:spPr>
          <a:xfrm>
            <a:off x="1750700" y="3664076"/>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0" name="Google Shape;120;p14"/>
          <p:cNvSpPr/>
          <p:nvPr/>
        </p:nvSpPr>
        <p:spPr>
          <a:xfrm>
            <a:off x="1979300" y="3664076"/>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1" name="Google Shape;121;p14"/>
          <p:cNvSpPr/>
          <p:nvPr/>
        </p:nvSpPr>
        <p:spPr>
          <a:xfrm>
            <a:off x="2323925" y="3670414"/>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2" name="Google Shape;122;p14"/>
          <p:cNvSpPr/>
          <p:nvPr/>
        </p:nvSpPr>
        <p:spPr>
          <a:xfrm>
            <a:off x="2512700" y="3740276"/>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3" name="Google Shape;123;p14"/>
          <p:cNvSpPr/>
          <p:nvPr/>
        </p:nvSpPr>
        <p:spPr>
          <a:xfrm>
            <a:off x="2588900" y="3740276"/>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4" name="Google Shape;124;p14"/>
          <p:cNvSpPr txBox="1"/>
          <p:nvPr/>
        </p:nvSpPr>
        <p:spPr>
          <a:xfrm>
            <a:off x="1269363" y="3123338"/>
            <a:ext cx="1565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    0 0 0 0    1 1 1 1        0 0 0 1     0 1 1 0</a:t>
            </a:r>
            <a:endParaRPr sz="600"/>
          </a:p>
        </p:txBody>
      </p:sp>
      <p:sp>
        <p:nvSpPr>
          <p:cNvPr id="125" name="Google Shape;125;p14"/>
          <p:cNvSpPr txBox="1"/>
          <p:nvPr/>
        </p:nvSpPr>
        <p:spPr>
          <a:xfrm>
            <a:off x="1314575" y="2889075"/>
            <a:ext cx="1565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Address </a:t>
            </a:r>
            <a:r>
              <a:rPr lang="en" sz="700"/>
              <a:t>received</a:t>
            </a:r>
            <a:r>
              <a:rPr lang="en" sz="700"/>
              <a:t>:</a:t>
            </a:r>
            <a:endParaRPr sz="700"/>
          </a:p>
          <a:p>
            <a:pPr indent="0" lvl="0" marL="0" rtl="0" algn="l">
              <a:spcBef>
                <a:spcPts val="0"/>
              </a:spcBef>
              <a:spcAft>
                <a:spcPts val="0"/>
              </a:spcAft>
              <a:buNone/>
            </a:pPr>
            <a:r>
              <a:rPr lang="en" sz="700"/>
              <a:t>     </a:t>
            </a:r>
            <a:r>
              <a:rPr lang="en" sz="800"/>
              <a:t>0           F       1             6</a:t>
            </a:r>
            <a:endParaRPr sz="800"/>
          </a:p>
        </p:txBody>
      </p:sp>
      <p:cxnSp>
        <p:nvCxnSpPr>
          <p:cNvPr id="126" name="Google Shape;126;p14"/>
          <p:cNvCxnSpPr/>
          <p:nvPr/>
        </p:nvCxnSpPr>
        <p:spPr>
          <a:xfrm>
            <a:off x="4403775" y="3904538"/>
            <a:ext cx="844800" cy="18600"/>
          </a:xfrm>
          <a:prstGeom prst="straightConnector1">
            <a:avLst/>
          </a:prstGeom>
          <a:noFill/>
          <a:ln cap="flat" cmpd="sng" w="9525">
            <a:solidFill>
              <a:schemeClr val="dk2"/>
            </a:solidFill>
            <a:prstDash val="solid"/>
            <a:round/>
            <a:headEnd len="med" w="med" type="none"/>
            <a:tailEnd len="med" w="med" type="triangle"/>
          </a:ln>
        </p:spPr>
      </p:cxnSp>
      <p:sp>
        <p:nvSpPr>
          <p:cNvPr id="127" name="Google Shape;127;p14"/>
          <p:cNvSpPr txBox="1"/>
          <p:nvPr/>
        </p:nvSpPr>
        <p:spPr>
          <a:xfrm>
            <a:off x="3861663" y="3511075"/>
            <a:ext cx="187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Now </a:t>
            </a:r>
            <a:r>
              <a:rPr lang="en" sz="1300"/>
              <a:t>to </a:t>
            </a:r>
            <a:r>
              <a:rPr lang="en" sz="1300"/>
              <a:t>receive</a:t>
            </a:r>
            <a:r>
              <a:rPr lang="en" sz="1300"/>
              <a:t> char:</a:t>
            </a:r>
            <a:endParaRPr sz="1300"/>
          </a:p>
        </p:txBody>
      </p:sp>
      <p:sp>
        <p:nvSpPr>
          <p:cNvPr id="128" name="Google Shape;128;p14"/>
          <p:cNvSpPr txBox="1"/>
          <p:nvPr/>
        </p:nvSpPr>
        <p:spPr>
          <a:xfrm>
            <a:off x="3074225" y="3630500"/>
            <a:ext cx="9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Data Bus</a:t>
            </a:r>
            <a:endParaRPr b="1" sz="1200"/>
          </a:p>
        </p:txBody>
      </p:sp>
      <p:sp>
        <p:nvSpPr>
          <p:cNvPr id="129" name="Google Shape;129;p14"/>
          <p:cNvSpPr txBox="1"/>
          <p:nvPr/>
        </p:nvSpPr>
        <p:spPr>
          <a:xfrm>
            <a:off x="6405900" y="4005700"/>
            <a:ext cx="2634600" cy="8313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Processor</a:t>
            </a:r>
            <a:endParaRPr/>
          </a:p>
          <a:p>
            <a:pPr indent="0" lvl="0" marL="0" rtl="0" algn="l">
              <a:spcBef>
                <a:spcPts val="0"/>
              </a:spcBef>
              <a:spcAft>
                <a:spcPts val="0"/>
              </a:spcAft>
              <a:buNone/>
            </a:pPr>
            <a:r>
              <a:t/>
            </a:r>
            <a:endParaRPr/>
          </a:p>
        </p:txBody>
      </p:sp>
      <p:sp>
        <p:nvSpPr>
          <p:cNvPr id="130" name="Google Shape;130;p14"/>
          <p:cNvSpPr txBox="1"/>
          <p:nvPr/>
        </p:nvSpPr>
        <p:spPr>
          <a:xfrm>
            <a:off x="6474725" y="2400825"/>
            <a:ext cx="2634600" cy="8313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Memory</a:t>
            </a:r>
            <a:endParaRPr/>
          </a:p>
          <a:p>
            <a:pPr indent="0" lvl="0" marL="0" rtl="0" algn="l">
              <a:spcBef>
                <a:spcPts val="0"/>
              </a:spcBef>
              <a:spcAft>
                <a:spcPts val="0"/>
              </a:spcAft>
              <a:buNone/>
            </a:pPr>
            <a:r>
              <a:t/>
            </a:r>
            <a:endParaRPr/>
          </a:p>
        </p:txBody>
      </p:sp>
      <p:cxnSp>
        <p:nvCxnSpPr>
          <p:cNvPr id="131" name="Google Shape;131;p14"/>
          <p:cNvCxnSpPr/>
          <p:nvPr/>
        </p:nvCxnSpPr>
        <p:spPr>
          <a:xfrm flipH="1">
            <a:off x="5700675" y="2543125"/>
            <a:ext cx="15900" cy="2293800"/>
          </a:xfrm>
          <a:prstGeom prst="straightConnector1">
            <a:avLst/>
          </a:prstGeom>
          <a:noFill/>
          <a:ln cap="flat" cmpd="sng" w="9525">
            <a:solidFill>
              <a:schemeClr val="dk2"/>
            </a:solidFill>
            <a:prstDash val="solid"/>
            <a:round/>
            <a:headEnd len="med" w="med" type="none"/>
            <a:tailEnd len="med" w="med" type="none"/>
          </a:ln>
        </p:spPr>
      </p:cxnSp>
      <p:cxnSp>
        <p:nvCxnSpPr>
          <p:cNvPr id="132" name="Google Shape;132;p14"/>
          <p:cNvCxnSpPr>
            <a:endCxn id="130" idx="1"/>
          </p:cNvCxnSpPr>
          <p:nvPr/>
        </p:nvCxnSpPr>
        <p:spPr>
          <a:xfrm flipH="1" rot="10800000">
            <a:off x="5716625" y="2816475"/>
            <a:ext cx="758100" cy="1440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14"/>
          <p:cNvCxnSpPr>
            <a:endCxn id="129" idx="1"/>
          </p:cNvCxnSpPr>
          <p:nvPr/>
        </p:nvCxnSpPr>
        <p:spPr>
          <a:xfrm>
            <a:off x="5697900" y="4418650"/>
            <a:ext cx="708000" cy="270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14"/>
          <p:cNvSpPr txBox="1"/>
          <p:nvPr/>
        </p:nvSpPr>
        <p:spPr>
          <a:xfrm>
            <a:off x="5072650" y="3232125"/>
            <a:ext cx="106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Control Bus</a:t>
            </a:r>
            <a:endParaRPr sz="800"/>
          </a:p>
          <a:p>
            <a:pPr indent="0" lvl="0" marL="0" rtl="0" algn="l">
              <a:spcBef>
                <a:spcPts val="0"/>
              </a:spcBef>
              <a:spcAft>
                <a:spcPts val="0"/>
              </a:spcAft>
              <a:buNone/>
            </a:pPr>
            <a:r>
              <a:t/>
            </a:r>
            <a:endParaRPr sz="800"/>
          </a:p>
        </p:txBody>
      </p:sp>
      <p:sp>
        <p:nvSpPr>
          <p:cNvPr id="135" name="Google Shape;135;p14"/>
          <p:cNvSpPr/>
          <p:nvPr/>
        </p:nvSpPr>
        <p:spPr>
          <a:xfrm>
            <a:off x="5983913" y="2699588"/>
            <a:ext cx="135972" cy="213516"/>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txBox="1"/>
          <p:nvPr/>
        </p:nvSpPr>
        <p:spPr>
          <a:xfrm>
            <a:off x="6405900" y="4266000"/>
            <a:ext cx="35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0</a:t>
            </a:r>
            <a:endParaRPr sz="800"/>
          </a:p>
        </p:txBody>
      </p:sp>
      <p:sp>
        <p:nvSpPr>
          <p:cNvPr id="137" name="Google Shape;137;p14"/>
          <p:cNvSpPr txBox="1"/>
          <p:nvPr/>
        </p:nvSpPr>
        <p:spPr>
          <a:xfrm>
            <a:off x="6427950" y="2677475"/>
            <a:ext cx="315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a:t>
            </a:r>
            <a:endParaRPr sz="700"/>
          </a:p>
        </p:txBody>
      </p:sp>
      <p:cxnSp>
        <p:nvCxnSpPr>
          <p:cNvPr id="138" name="Google Shape;138;p14"/>
          <p:cNvCxnSpPr/>
          <p:nvPr/>
        </p:nvCxnSpPr>
        <p:spPr>
          <a:xfrm rot="10800000">
            <a:off x="6090925" y="2916525"/>
            <a:ext cx="6300" cy="211500"/>
          </a:xfrm>
          <a:prstGeom prst="straightConnector1">
            <a:avLst/>
          </a:prstGeom>
          <a:noFill/>
          <a:ln cap="flat" cmpd="sng" w="9525">
            <a:solidFill>
              <a:schemeClr val="dk2"/>
            </a:solidFill>
            <a:prstDash val="solid"/>
            <a:round/>
            <a:headEnd len="med" w="med" type="none"/>
            <a:tailEnd len="med" w="med" type="triangle"/>
          </a:ln>
        </p:spPr>
      </p:cxnSp>
      <p:cxnSp>
        <p:nvCxnSpPr>
          <p:cNvPr id="139" name="Google Shape;139;p14"/>
          <p:cNvCxnSpPr/>
          <p:nvPr/>
        </p:nvCxnSpPr>
        <p:spPr>
          <a:xfrm flipH="1" rot="10800000">
            <a:off x="6060038" y="4484175"/>
            <a:ext cx="2400" cy="192600"/>
          </a:xfrm>
          <a:prstGeom prst="straightConnector1">
            <a:avLst/>
          </a:prstGeom>
          <a:noFill/>
          <a:ln cap="flat" cmpd="sng" w="9525">
            <a:solidFill>
              <a:schemeClr val="dk2"/>
            </a:solidFill>
            <a:prstDash val="solid"/>
            <a:round/>
            <a:headEnd len="med" w="med" type="none"/>
            <a:tailEnd len="med" w="med" type="triangle"/>
          </a:ln>
        </p:spPr>
      </p:cxnSp>
      <p:sp>
        <p:nvSpPr>
          <p:cNvPr id="140" name="Google Shape;140;p14"/>
          <p:cNvSpPr txBox="1"/>
          <p:nvPr/>
        </p:nvSpPr>
        <p:spPr>
          <a:xfrm>
            <a:off x="5782775" y="3046388"/>
            <a:ext cx="2562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Output </a:t>
            </a:r>
            <a:r>
              <a:rPr lang="en" sz="600"/>
              <a:t> time bro</a:t>
            </a:r>
            <a:endParaRPr sz="600"/>
          </a:p>
        </p:txBody>
      </p:sp>
      <p:sp>
        <p:nvSpPr>
          <p:cNvPr id="141" name="Google Shape;141;p14"/>
          <p:cNvSpPr txBox="1"/>
          <p:nvPr/>
        </p:nvSpPr>
        <p:spPr>
          <a:xfrm>
            <a:off x="5772275" y="4573800"/>
            <a:ext cx="2562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Input </a:t>
            </a:r>
            <a:r>
              <a:rPr lang="en" sz="600"/>
              <a:t> time bro</a:t>
            </a:r>
            <a:endParaRPr sz="600"/>
          </a:p>
        </p:txBody>
      </p:sp>
      <p:cxnSp>
        <p:nvCxnSpPr>
          <p:cNvPr id="142" name="Google Shape;142;p14"/>
          <p:cNvCxnSpPr/>
          <p:nvPr/>
        </p:nvCxnSpPr>
        <p:spPr>
          <a:xfrm rot="10800000">
            <a:off x="6754475" y="3248650"/>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43" name="Google Shape;143;p14"/>
          <p:cNvCxnSpPr/>
          <p:nvPr/>
        </p:nvCxnSpPr>
        <p:spPr>
          <a:xfrm rot="10800000">
            <a:off x="6983075" y="3232125"/>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14"/>
          <p:cNvCxnSpPr/>
          <p:nvPr/>
        </p:nvCxnSpPr>
        <p:spPr>
          <a:xfrm rot="10800000">
            <a:off x="7135475" y="3232125"/>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14"/>
          <p:cNvCxnSpPr/>
          <p:nvPr/>
        </p:nvCxnSpPr>
        <p:spPr>
          <a:xfrm rot="10800000">
            <a:off x="7295225" y="3248650"/>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46" name="Google Shape;146;p14"/>
          <p:cNvCxnSpPr/>
          <p:nvPr/>
        </p:nvCxnSpPr>
        <p:spPr>
          <a:xfrm rot="10800000">
            <a:off x="7419775" y="3238213"/>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47" name="Google Shape;147;p14"/>
          <p:cNvCxnSpPr/>
          <p:nvPr/>
        </p:nvCxnSpPr>
        <p:spPr>
          <a:xfrm rot="10800000">
            <a:off x="6584913" y="3237288"/>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48" name="Google Shape;148;p14"/>
          <p:cNvCxnSpPr/>
          <p:nvPr/>
        </p:nvCxnSpPr>
        <p:spPr>
          <a:xfrm rot="10800000">
            <a:off x="6709463" y="3237288"/>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49" name="Google Shape;149;p14"/>
          <p:cNvCxnSpPr/>
          <p:nvPr/>
        </p:nvCxnSpPr>
        <p:spPr>
          <a:xfrm rot="10800000">
            <a:off x="7620525" y="3238213"/>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50" name="Google Shape;150;p14"/>
          <p:cNvCxnSpPr/>
          <p:nvPr/>
        </p:nvCxnSpPr>
        <p:spPr>
          <a:xfrm rot="10800000">
            <a:off x="6906875" y="3248650"/>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14"/>
          <p:cNvCxnSpPr/>
          <p:nvPr/>
        </p:nvCxnSpPr>
        <p:spPr>
          <a:xfrm rot="10800000">
            <a:off x="7059275" y="3248650"/>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14"/>
          <p:cNvCxnSpPr/>
          <p:nvPr/>
        </p:nvCxnSpPr>
        <p:spPr>
          <a:xfrm rot="10800000">
            <a:off x="7357500" y="3248650"/>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14"/>
          <p:cNvCxnSpPr/>
          <p:nvPr/>
        </p:nvCxnSpPr>
        <p:spPr>
          <a:xfrm rot="10800000">
            <a:off x="7482050" y="3248650"/>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p14"/>
          <p:cNvCxnSpPr/>
          <p:nvPr/>
        </p:nvCxnSpPr>
        <p:spPr>
          <a:xfrm rot="10800000">
            <a:off x="6647188" y="3237275"/>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55" name="Google Shape;155;p14"/>
          <p:cNvCxnSpPr/>
          <p:nvPr/>
        </p:nvCxnSpPr>
        <p:spPr>
          <a:xfrm rot="10800000">
            <a:off x="7682800" y="3232125"/>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56" name="Google Shape;156;p14"/>
          <p:cNvCxnSpPr/>
          <p:nvPr/>
        </p:nvCxnSpPr>
        <p:spPr>
          <a:xfrm rot="10800000">
            <a:off x="7745075" y="3232125"/>
            <a:ext cx="9300" cy="7614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14"/>
          <p:cNvCxnSpPr/>
          <p:nvPr/>
        </p:nvCxnSpPr>
        <p:spPr>
          <a:xfrm rot="10800000">
            <a:off x="7807350" y="3232125"/>
            <a:ext cx="9300" cy="761400"/>
          </a:xfrm>
          <a:prstGeom prst="straightConnector1">
            <a:avLst/>
          </a:prstGeom>
          <a:noFill/>
          <a:ln cap="flat" cmpd="sng" w="9525">
            <a:solidFill>
              <a:schemeClr val="dk2"/>
            </a:solidFill>
            <a:prstDash val="solid"/>
            <a:round/>
            <a:headEnd len="med" w="med" type="none"/>
            <a:tailEnd len="med" w="med" type="triangle"/>
          </a:ln>
        </p:spPr>
      </p:cxnSp>
      <p:sp>
        <p:nvSpPr>
          <p:cNvPr id="158" name="Google Shape;158;p14"/>
          <p:cNvSpPr txBox="1"/>
          <p:nvPr/>
        </p:nvSpPr>
        <p:spPr>
          <a:xfrm>
            <a:off x="6616550" y="3644563"/>
            <a:ext cx="168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Address Bus</a:t>
            </a:r>
            <a:endParaRPr b="1" sz="900"/>
          </a:p>
        </p:txBody>
      </p:sp>
      <p:cxnSp>
        <p:nvCxnSpPr>
          <p:cNvPr id="159" name="Google Shape;159;p14"/>
          <p:cNvCxnSpPr/>
          <p:nvPr/>
        </p:nvCxnSpPr>
        <p:spPr>
          <a:xfrm>
            <a:off x="8319613" y="3242863"/>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60" name="Google Shape;160;p14"/>
          <p:cNvCxnSpPr/>
          <p:nvPr/>
        </p:nvCxnSpPr>
        <p:spPr>
          <a:xfrm>
            <a:off x="8433775" y="3242863"/>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61" name="Google Shape;161;p14"/>
          <p:cNvCxnSpPr/>
          <p:nvPr/>
        </p:nvCxnSpPr>
        <p:spPr>
          <a:xfrm>
            <a:off x="8500488" y="3253300"/>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62" name="Google Shape;162;p14"/>
          <p:cNvCxnSpPr/>
          <p:nvPr/>
        </p:nvCxnSpPr>
        <p:spPr>
          <a:xfrm>
            <a:off x="8700475" y="3248650"/>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63" name="Google Shape;163;p14"/>
          <p:cNvCxnSpPr/>
          <p:nvPr/>
        </p:nvCxnSpPr>
        <p:spPr>
          <a:xfrm>
            <a:off x="8852875" y="3248650"/>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64" name="Google Shape;164;p14"/>
          <p:cNvCxnSpPr/>
          <p:nvPr/>
        </p:nvCxnSpPr>
        <p:spPr>
          <a:xfrm>
            <a:off x="8624275" y="3253300"/>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65" name="Google Shape;165;p14"/>
          <p:cNvCxnSpPr/>
          <p:nvPr/>
        </p:nvCxnSpPr>
        <p:spPr>
          <a:xfrm>
            <a:off x="8776675" y="3253300"/>
            <a:ext cx="30300" cy="752100"/>
          </a:xfrm>
          <a:prstGeom prst="straightConnector1">
            <a:avLst/>
          </a:prstGeom>
          <a:noFill/>
          <a:ln cap="flat" cmpd="sng" w="9525">
            <a:solidFill>
              <a:schemeClr val="dk2"/>
            </a:solidFill>
            <a:prstDash val="solid"/>
            <a:round/>
            <a:headEnd len="med" w="med" type="triangle"/>
            <a:tailEnd len="med" w="med" type="triangle"/>
          </a:ln>
        </p:spPr>
      </p:cxnSp>
      <p:cxnSp>
        <p:nvCxnSpPr>
          <p:cNvPr id="166" name="Google Shape;166;p14"/>
          <p:cNvCxnSpPr/>
          <p:nvPr/>
        </p:nvCxnSpPr>
        <p:spPr>
          <a:xfrm>
            <a:off x="8376688" y="3242850"/>
            <a:ext cx="30300" cy="752100"/>
          </a:xfrm>
          <a:prstGeom prst="straightConnector1">
            <a:avLst/>
          </a:prstGeom>
          <a:noFill/>
          <a:ln cap="flat" cmpd="sng" w="9525">
            <a:solidFill>
              <a:schemeClr val="dk2"/>
            </a:solidFill>
            <a:prstDash val="solid"/>
            <a:round/>
            <a:headEnd len="med" w="med" type="triangle"/>
            <a:tailEnd len="med" w="med" type="triangle"/>
          </a:ln>
        </p:spPr>
      </p:cxnSp>
      <p:sp>
        <p:nvSpPr>
          <p:cNvPr id="167" name="Google Shape;167;p14"/>
          <p:cNvSpPr txBox="1"/>
          <p:nvPr/>
        </p:nvSpPr>
        <p:spPr>
          <a:xfrm>
            <a:off x="8194925" y="3545875"/>
            <a:ext cx="9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Data Bus</a:t>
            </a:r>
            <a:endParaRPr b="1" sz="1200"/>
          </a:p>
        </p:txBody>
      </p:sp>
      <p:sp>
        <p:nvSpPr>
          <p:cNvPr id="168" name="Google Shape;168;p14"/>
          <p:cNvSpPr txBox="1"/>
          <p:nvPr/>
        </p:nvSpPr>
        <p:spPr>
          <a:xfrm>
            <a:off x="8319050" y="4094675"/>
            <a:ext cx="631200" cy="2925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9" name="Google Shape;169;p14"/>
          <p:cNvSpPr/>
          <p:nvPr/>
        </p:nvSpPr>
        <p:spPr>
          <a:xfrm>
            <a:off x="8419925" y="3594214"/>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0" name="Google Shape;170;p14"/>
          <p:cNvSpPr/>
          <p:nvPr/>
        </p:nvSpPr>
        <p:spPr>
          <a:xfrm>
            <a:off x="8496125" y="3518014"/>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1" name="Google Shape;171;p14"/>
          <p:cNvSpPr/>
          <p:nvPr/>
        </p:nvSpPr>
        <p:spPr>
          <a:xfrm>
            <a:off x="8572325" y="3518014"/>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2" name="Google Shape;172;p14"/>
          <p:cNvSpPr/>
          <p:nvPr/>
        </p:nvSpPr>
        <p:spPr>
          <a:xfrm>
            <a:off x="8648525" y="3518014"/>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3" name="Google Shape;173;p14"/>
          <p:cNvSpPr/>
          <p:nvPr/>
        </p:nvSpPr>
        <p:spPr>
          <a:xfrm>
            <a:off x="8724725" y="3518014"/>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4" name="Google Shape;174;p14"/>
          <p:cNvSpPr/>
          <p:nvPr/>
        </p:nvSpPr>
        <p:spPr>
          <a:xfrm>
            <a:off x="8800925" y="3518014"/>
            <a:ext cx="98064" cy="149742"/>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5" name="Google Shape;175;p14"/>
          <p:cNvSpPr txBox="1"/>
          <p:nvPr/>
        </p:nvSpPr>
        <p:spPr>
          <a:xfrm>
            <a:off x="7359775" y="4012625"/>
            <a:ext cx="168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    Data </a:t>
            </a:r>
            <a:r>
              <a:rPr lang="en" sz="800"/>
              <a:t>Received</a:t>
            </a:r>
            <a:r>
              <a:rPr lang="en" sz="800"/>
              <a:t>:      3           F</a:t>
            </a:r>
            <a:endParaRPr sz="800"/>
          </a:p>
          <a:p>
            <a:pPr indent="0" lvl="0" marL="0" rtl="0" algn="l">
              <a:spcBef>
                <a:spcPts val="0"/>
              </a:spcBef>
              <a:spcAft>
                <a:spcPts val="0"/>
              </a:spcAft>
              <a:buNone/>
            </a:pPr>
            <a:r>
              <a:rPr lang="en" sz="800"/>
              <a:t>     (Decimal value 63 or ascii ‘?’)         </a:t>
            </a:r>
            <a:r>
              <a:rPr lang="en" sz="700"/>
              <a:t>    </a:t>
            </a:r>
            <a:endParaRPr sz="700"/>
          </a:p>
        </p:txBody>
      </p:sp>
      <p:sp>
        <p:nvSpPr>
          <p:cNvPr id="176" name="Google Shape;176;p14"/>
          <p:cNvSpPr txBox="1"/>
          <p:nvPr/>
        </p:nvSpPr>
        <p:spPr>
          <a:xfrm>
            <a:off x="7947975" y="3897625"/>
            <a:ext cx="106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            0 011    1 1 1 1</a:t>
            </a:r>
            <a:endParaRPr sz="700"/>
          </a:p>
        </p:txBody>
      </p:sp>
      <p:pic>
        <p:nvPicPr>
          <p:cNvPr descr="Image result for computer buses" id="177" name="Google Shape;177;p14"/>
          <p:cNvPicPr preferRelativeResize="0"/>
          <p:nvPr/>
        </p:nvPicPr>
        <p:blipFill>
          <a:blip r:embed="rId3">
            <a:alphaModFix/>
          </a:blip>
          <a:stretch>
            <a:fillRect/>
          </a:stretch>
        </p:blipFill>
        <p:spPr>
          <a:xfrm>
            <a:off x="4791888" y="92850"/>
            <a:ext cx="2607574" cy="690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5"/>
          <p:cNvSpPr txBox="1"/>
          <p:nvPr>
            <p:ph type="title"/>
          </p:nvPr>
        </p:nvSpPr>
        <p:spPr>
          <a:xfrm>
            <a:off x="123150" y="0"/>
            <a:ext cx="8897700" cy="830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a:solidFill>
                  <a:srgbClr val="FFFF00"/>
                </a:solidFill>
                <a:latin typeface="Source Code Pro"/>
                <a:ea typeface="Source Code Pro"/>
                <a:cs typeface="Source Code Pro"/>
                <a:sym typeface="Source Code Pro"/>
              </a:rPr>
              <a:t>Harvard vs Von Neumann Architecture: Hardware                             </a:t>
            </a:r>
            <a:endParaRPr b="1" sz="2320">
              <a:solidFill>
                <a:srgbClr val="FFFF00"/>
              </a:solidFill>
              <a:latin typeface="Source Code Pro"/>
              <a:ea typeface="Source Code Pro"/>
              <a:cs typeface="Source Code Pro"/>
              <a:sym typeface="Source Code Pro"/>
            </a:endParaRPr>
          </a:p>
          <a:p>
            <a:pPr indent="0" lvl="0" marL="0" rtl="0" algn="l">
              <a:spcBef>
                <a:spcPts val="0"/>
              </a:spcBef>
              <a:spcAft>
                <a:spcPts val="0"/>
              </a:spcAft>
              <a:buSzPts val="990"/>
              <a:buNone/>
            </a:pPr>
            <a:r>
              <a:rPr b="1" lang="en" sz="2320">
                <a:solidFill>
                  <a:srgbClr val="FFFF00"/>
                </a:solidFill>
                <a:latin typeface="Source Code Pro"/>
                <a:ea typeface="Source Code Pro"/>
                <a:cs typeface="Source Code Pro"/>
                <a:sym typeface="Source Code Pro"/>
              </a:rPr>
              <a:t>        </a:t>
            </a:r>
            <a:endParaRPr b="1" sz="2320">
              <a:solidFill>
                <a:srgbClr val="FFFF00"/>
              </a:solidFill>
              <a:latin typeface="Source Code Pro"/>
              <a:ea typeface="Source Code Pro"/>
              <a:cs typeface="Source Code Pro"/>
              <a:sym typeface="Source Code Pro"/>
            </a:endParaRPr>
          </a:p>
        </p:txBody>
      </p:sp>
      <p:pic>
        <p:nvPicPr>
          <p:cNvPr id="183" name="Google Shape;183;p15"/>
          <p:cNvPicPr preferRelativeResize="0"/>
          <p:nvPr/>
        </p:nvPicPr>
        <p:blipFill>
          <a:blip r:embed="rId3">
            <a:alphaModFix/>
          </a:blip>
          <a:stretch>
            <a:fillRect/>
          </a:stretch>
        </p:blipFill>
        <p:spPr>
          <a:xfrm>
            <a:off x="0" y="611650"/>
            <a:ext cx="3382525" cy="1960100"/>
          </a:xfrm>
          <a:prstGeom prst="rect">
            <a:avLst/>
          </a:prstGeom>
          <a:noFill/>
          <a:ln>
            <a:noFill/>
          </a:ln>
        </p:spPr>
      </p:pic>
      <p:sp>
        <p:nvSpPr>
          <p:cNvPr id="184" name="Google Shape;184;p15"/>
          <p:cNvSpPr txBox="1"/>
          <p:nvPr/>
        </p:nvSpPr>
        <p:spPr>
          <a:xfrm>
            <a:off x="3768050" y="1156475"/>
            <a:ext cx="73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85" name="Google Shape;185;p15"/>
          <p:cNvGraphicFramePr/>
          <p:nvPr/>
        </p:nvGraphicFramePr>
        <p:xfrm>
          <a:off x="3284795" y="611638"/>
          <a:ext cx="3000000" cy="3000000"/>
        </p:xfrm>
        <a:graphic>
          <a:graphicData uri="http://schemas.openxmlformats.org/drawingml/2006/table">
            <a:tbl>
              <a:tblPr>
                <a:noFill/>
                <a:tableStyleId>{108342C8-C017-4EA2-9F17-9F507E423C5B}</a:tableStyleId>
              </a:tblPr>
              <a:tblGrid>
                <a:gridCol w="1013950"/>
                <a:gridCol w="2473775"/>
                <a:gridCol w="2177400"/>
              </a:tblGrid>
              <a:tr h="100000">
                <a:tc>
                  <a:txBody>
                    <a:bodyPr/>
                    <a:lstStyle/>
                    <a:p>
                      <a:pPr indent="0" lvl="0" marL="0" rtl="0" algn="l">
                        <a:spcBef>
                          <a:spcPts val="0"/>
                        </a:spcBef>
                        <a:spcAft>
                          <a:spcPts val="0"/>
                        </a:spcAft>
                        <a:buNone/>
                      </a:pPr>
                      <a:r>
                        <a:t/>
                      </a:r>
                      <a:endParaRPr b="1">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solidFill>
                      <a:srgbClr val="F4CCFF">
                        <a:alpha val="96630"/>
                      </a:srgbClr>
                    </a:solidFill>
                  </a:tcPr>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Von </a:t>
                      </a:r>
                      <a:r>
                        <a:rPr b="1" lang="en">
                          <a:latin typeface="Times New Roman"/>
                          <a:ea typeface="Times New Roman"/>
                          <a:cs typeface="Times New Roman"/>
                          <a:sym typeface="Times New Roman"/>
                        </a:rPr>
                        <a:t>Neumann</a:t>
                      </a:r>
                      <a:r>
                        <a:rPr b="1" lang="en">
                          <a:latin typeface="Times New Roman"/>
                          <a:ea typeface="Times New Roman"/>
                          <a:cs typeface="Times New Roman"/>
                          <a:sym typeface="Times New Roman"/>
                        </a:rPr>
                        <a:t> </a:t>
                      </a:r>
                      <a:r>
                        <a:rPr b="1" lang="en">
                          <a:latin typeface="Times New Roman"/>
                          <a:ea typeface="Times New Roman"/>
                          <a:cs typeface="Times New Roman"/>
                          <a:sym typeface="Times New Roman"/>
                        </a:rPr>
                        <a:t>Architecture</a:t>
                      </a:r>
                      <a:endParaRPr b="1">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solidFill>
                      <a:srgbClr val="F4CCFF">
                        <a:alpha val="96630"/>
                      </a:srgbClr>
                    </a:solidFill>
                  </a:tcPr>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Harvard </a:t>
                      </a:r>
                      <a:r>
                        <a:rPr b="1" lang="en">
                          <a:latin typeface="Times New Roman"/>
                          <a:ea typeface="Times New Roman"/>
                          <a:cs typeface="Times New Roman"/>
                          <a:sym typeface="Times New Roman"/>
                        </a:rPr>
                        <a:t>Architecture</a:t>
                      </a:r>
                      <a:endParaRPr b="1">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solidFill>
                      <a:srgbClr val="F4CCFF">
                        <a:alpha val="96630"/>
                      </a:srgbClr>
                    </a:solidFill>
                  </a:tcPr>
                </a:tc>
              </a:tr>
              <a:tr h="51217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Memory layout</a:t>
                      </a:r>
                      <a:endParaRPr b="1" sz="1000">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solidFill>
                      <a:srgbClr val="F4CCFF">
                        <a:alpha val="96630"/>
                      </a:srgbClr>
                    </a:solidFill>
                  </a:tcPr>
                </a:tc>
                <a:tc>
                  <a:txBody>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Program code(instructions) and data in same space</a:t>
                      </a:r>
                      <a:endParaRPr sz="12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FFFFFF"/>
                          </a:solidFill>
                          <a:latin typeface="Times New Roman"/>
                          <a:ea typeface="Times New Roman"/>
                          <a:cs typeface="Times New Roman"/>
                          <a:sym typeface="Times New Roman"/>
                        </a:rPr>
                        <a:t>Instructions</a:t>
                      </a:r>
                      <a:r>
                        <a:rPr lang="en" sz="1200">
                          <a:solidFill>
                            <a:srgbClr val="FFFFFF"/>
                          </a:solidFill>
                          <a:latin typeface="Times New Roman"/>
                          <a:ea typeface="Times New Roman"/>
                          <a:cs typeface="Times New Roman"/>
                          <a:sym typeface="Times New Roman"/>
                        </a:rPr>
                        <a:t> and Data in seperate place</a:t>
                      </a:r>
                      <a:endParaRPr sz="12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tcPr>
                </a:tc>
              </a:tr>
              <a:tr h="445900">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 of system busses</a:t>
                      </a:r>
                      <a:endParaRPr b="1" sz="800">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solidFill>
                      <a:srgbClr val="F4CCFF">
                        <a:alpha val="96630"/>
                      </a:srgbClr>
                    </a:solidFill>
                  </a:tcPr>
                </a:tc>
                <a:tc>
                  <a:txBody>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1</a:t>
                      </a:r>
                      <a:endParaRPr>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2</a:t>
                      </a:r>
                      <a:endParaRPr>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tcPr>
                </a:tc>
              </a:tr>
              <a:tr h="1308925">
                <a:tc>
                  <a:txBody>
                    <a:bodyPr/>
                    <a:lstStyle/>
                    <a:p>
                      <a:pPr indent="0" lvl="0" marL="0" rtl="0" algn="l">
                        <a:spcBef>
                          <a:spcPts val="0"/>
                        </a:spcBef>
                        <a:spcAft>
                          <a:spcPts val="0"/>
                        </a:spcAft>
                        <a:buNone/>
                      </a:pPr>
                      <a:r>
                        <a:rPr b="1" lang="en" sz="1000">
                          <a:latin typeface="Times New Roman"/>
                          <a:ea typeface="Times New Roman"/>
                          <a:cs typeface="Times New Roman"/>
                          <a:sym typeface="Times New Roman"/>
                        </a:rPr>
                        <a:t>Advantages</a:t>
                      </a:r>
                      <a:endParaRPr b="1" sz="1000">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solidFill>
                      <a:srgbClr val="F4CCFF">
                        <a:alpha val="96630"/>
                      </a:srgbClr>
                    </a:solidFill>
                  </a:tcPr>
                </a:tc>
                <a:tc>
                  <a:txBody>
                    <a:bodyPr/>
                    <a:lstStyle/>
                    <a:p>
                      <a:pPr indent="-292100" lvl="0" marL="457200" rtl="0" algn="l">
                        <a:spcBef>
                          <a:spcPts val="0"/>
                        </a:spcBef>
                        <a:spcAft>
                          <a:spcPts val="0"/>
                        </a:spcAft>
                        <a:buClr>
                          <a:srgbClr val="00FF00"/>
                        </a:buClr>
                        <a:buSzPts val="1000"/>
                        <a:buFont typeface="Times New Roman"/>
                        <a:buChar char="★"/>
                      </a:pPr>
                      <a:r>
                        <a:rPr lang="en" sz="1000">
                          <a:solidFill>
                            <a:srgbClr val="FFFFFF"/>
                          </a:solidFill>
                          <a:latin typeface="Times New Roman"/>
                          <a:ea typeface="Times New Roman"/>
                          <a:cs typeface="Times New Roman"/>
                          <a:sym typeface="Times New Roman"/>
                        </a:rPr>
                        <a:t>Cheaper and simpler to design(less lil wires causing heat and to fit into design)</a:t>
                      </a:r>
                      <a:endParaRPr sz="1000">
                        <a:solidFill>
                          <a:srgbClr val="FFFFFF"/>
                        </a:solidFill>
                        <a:latin typeface="Times New Roman"/>
                        <a:ea typeface="Times New Roman"/>
                        <a:cs typeface="Times New Roman"/>
                        <a:sym typeface="Times New Roman"/>
                      </a:endParaRPr>
                    </a:p>
                    <a:p>
                      <a:pPr indent="-292100" lvl="0" marL="457200" rtl="0" algn="l">
                        <a:spcBef>
                          <a:spcPts val="0"/>
                        </a:spcBef>
                        <a:spcAft>
                          <a:spcPts val="0"/>
                        </a:spcAft>
                        <a:buClr>
                          <a:srgbClr val="00FF00"/>
                        </a:buClr>
                        <a:buSzPts val="1000"/>
                        <a:buFont typeface="Times New Roman"/>
                        <a:buChar char="★"/>
                      </a:pPr>
                      <a:r>
                        <a:rPr lang="en" sz="1000">
                          <a:solidFill>
                            <a:srgbClr val="FFFFFF"/>
                          </a:solidFill>
                          <a:latin typeface="Times New Roman"/>
                          <a:ea typeface="Times New Roman"/>
                          <a:cs typeface="Times New Roman"/>
                          <a:sym typeface="Times New Roman"/>
                        </a:rPr>
                        <a:t>Data and program memory can use space the other is not taking up</a:t>
                      </a:r>
                      <a:endParaRPr sz="1000">
                        <a:solidFill>
                          <a:srgbClr val="FFFFFF"/>
                        </a:solidFill>
                        <a:latin typeface="Times New Roman"/>
                        <a:ea typeface="Times New Roman"/>
                        <a:cs typeface="Times New Roman"/>
                        <a:sym typeface="Times New Roman"/>
                      </a:endParaRPr>
                    </a:p>
                    <a:p>
                      <a:pPr indent="-292100" lvl="0" marL="457200" rtl="0" algn="l">
                        <a:spcBef>
                          <a:spcPts val="0"/>
                        </a:spcBef>
                        <a:spcAft>
                          <a:spcPts val="0"/>
                        </a:spcAft>
                        <a:buClr>
                          <a:srgbClr val="00FF00"/>
                        </a:buClr>
                        <a:buSzPts val="1000"/>
                        <a:buFont typeface="Times New Roman"/>
                        <a:buChar char="★"/>
                      </a:pPr>
                      <a:r>
                        <a:rPr lang="en" sz="1000">
                          <a:solidFill>
                            <a:srgbClr val="FFFFFF"/>
                          </a:solidFill>
                          <a:latin typeface="Times New Roman"/>
                          <a:ea typeface="Times New Roman"/>
                          <a:cs typeface="Times New Roman"/>
                          <a:sym typeface="Times New Roman"/>
                        </a:rPr>
                        <a:t>Self modifying code</a:t>
                      </a:r>
                      <a:endParaRPr sz="10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0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tcPr>
                </a:tc>
                <a:tc>
                  <a:txBody>
                    <a:bodyPr/>
                    <a:lstStyle/>
                    <a:p>
                      <a:pPr indent="-292100" lvl="0" marL="457200" rtl="0" algn="l">
                        <a:spcBef>
                          <a:spcPts val="0"/>
                        </a:spcBef>
                        <a:spcAft>
                          <a:spcPts val="0"/>
                        </a:spcAft>
                        <a:buClr>
                          <a:srgbClr val="00FF00"/>
                        </a:buClr>
                        <a:buSzPts val="1000"/>
                        <a:buFont typeface="Times New Roman"/>
                        <a:buChar char="★"/>
                      </a:pPr>
                      <a:r>
                        <a:rPr lang="en" sz="1000">
                          <a:solidFill>
                            <a:srgbClr val="FFFFFF"/>
                          </a:solidFill>
                          <a:latin typeface="Times New Roman"/>
                          <a:ea typeface="Times New Roman"/>
                          <a:cs typeface="Times New Roman"/>
                          <a:sym typeface="Times New Roman"/>
                        </a:rPr>
                        <a:t>Faster,  2 busses allow both a </a:t>
                      </a:r>
                      <a:r>
                        <a:rPr lang="en" sz="1000">
                          <a:solidFill>
                            <a:srgbClr val="FFFFFF"/>
                          </a:solidFill>
                          <a:latin typeface="Times New Roman"/>
                          <a:ea typeface="Times New Roman"/>
                          <a:cs typeface="Times New Roman"/>
                          <a:sym typeface="Times New Roman"/>
                        </a:rPr>
                        <a:t>data and instruction address to be read and/or written into per cycle</a:t>
                      </a:r>
                      <a:endParaRPr sz="10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tcPr>
                </a:tc>
              </a:tr>
              <a:tr h="1308925">
                <a:tc>
                  <a:txBody>
                    <a:bodyPr/>
                    <a:lstStyle/>
                    <a:p>
                      <a:pPr indent="0" lvl="0" marL="0" rtl="0" algn="l">
                        <a:spcBef>
                          <a:spcPts val="0"/>
                        </a:spcBef>
                        <a:spcAft>
                          <a:spcPts val="0"/>
                        </a:spcAft>
                        <a:buNone/>
                      </a:pPr>
                      <a:r>
                        <a:rPr b="1" lang="en" sz="900">
                          <a:latin typeface="Times New Roman"/>
                          <a:ea typeface="Times New Roman"/>
                          <a:cs typeface="Times New Roman"/>
                          <a:sym typeface="Times New Roman"/>
                        </a:rPr>
                        <a:t>Disadvantages </a:t>
                      </a:r>
                      <a:endParaRPr b="1" sz="900">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solidFill>
                      <a:srgbClr val="F4CCFF">
                        <a:alpha val="96630"/>
                      </a:srgbClr>
                    </a:solidFill>
                  </a:tcPr>
                </a:tc>
                <a:tc>
                  <a:txBody>
                    <a:bodyPr/>
                    <a:lstStyle/>
                    <a:p>
                      <a:pPr indent="-292100" lvl="0" marL="457200" rtl="0" algn="l">
                        <a:spcBef>
                          <a:spcPts val="0"/>
                        </a:spcBef>
                        <a:spcAft>
                          <a:spcPts val="0"/>
                        </a:spcAft>
                        <a:buClr>
                          <a:srgbClr val="00FF00"/>
                        </a:buClr>
                        <a:buSzPts val="1000"/>
                        <a:buFont typeface="Times New Roman"/>
                        <a:buChar char="★"/>
                      </a:pPr>
                      <a:r>
                        <a:rPr lang="en" sz="1000">
                          <a:solidFill>
                            <a:srgbClr val="FFFFFF"/>
                          </a:solidFill>
                          <a:latin typeface="Times New Roman"/>
                          <a:ea typeface="Times New Roman"/>
                          <a:cs typeface="Times New Roman"/>
                          <a:sym typeface="Times New Roman"/>
                        </a:rPr>
                        <a:t>Only one data or instruction address read and/or written into per cycle</a:t>
                      </a:r>
                      <a:endParaRPr sz="1000">
                        <a:solidFill>
                          <a:srgbClr val="FFFFFF"/>
                        </a:solidFill>
                        <a:latin typeface="Times New Roman"/>
                        <a:ea typeface="Times New Roman"/>
                        <a:cs typeface="Times New Roman"/>
                        <a:sym typeface="Times New Roman"/>
                      </a:endParaRPr>
                    </a:p>
                    <a:p>
                      <a:pPr indent="-292100" lvl="0" marL="457200" rtl="0" algn="l">
                        <a:spcBef>
                          <a:spcPts val="0"/>
                        </a:spcBef>
                        <a:spcAft>
                          <a:spcPts val="0"/>
                        </a:spcAft>
                        <a:buClr>
                          <a:srgbClr val="00FF00"/>
                        </a:buClr>
                        <a:buSzPts val="1000"/>
                        <a:buFont typeface="Times New Roman"/>
                        <a:buChar char="★"/>
                      </a:pPr>
                      <a:r>
                        <a:rPr lang="en" sz="1000">
                          <a:solidFill>
                            <a:srgbClr val="FFFFFF"/>
                          </a:solidFill>
                          <a:latin typeface="Times New Roman"/>
                          <a:ea typeface="Times New Roman"/>
                          <a:cs typeface="Times New Roman"/>
                          <a:sym typeface="Times New Roman"/>
                        </a:rPr>
                        <a:t>Self modifying code</a:t>
                      </a:r>
                      <a:endParaRPr sz="10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tcPr>
                </a:tc>
                <a:tc>
                  <a:txBody>
                    <a:bodyPr/>
                    <a:lstStyle/>
                    <a:p>
                      <a:pPr indent="-292100" lvl="0" marL="457200" rtl="0" algn="l">
                        <a:spcBef>
                          <a:spcPts val="0"/>
                        </a:spcBef>
                        <a:spcAft>
                          <a:spcPts val="0"/>
                        </a:spcAft>
                        <a:buClr>
                          <a:srgbClr val="00FF00"/>
                        </a:buClr>
                        <a:buSzPts val="1000"/>
                        <a:buFont typeface="Times New Roman"/>
                        <a:buChar char="★"/>
                      </a:pPr>
                      <a:r>
                        <a:rPr lang="en" sz="1000">
                          <a:solidFill>
                            <a:srgbClr val="FFFFFF"/>
                          </a:solidFill>
                          <a:latin typeface="Times New Roman"/>
                          <a:ea typeface="Times New Roman"/>
                          <a:cs typeface="Times New Roman"/>
                          <a:sym typeface="Times New Roman"/>
                        </a:rPr>
                        <a:t>Needs more space to fit extra bus and extra heat. More expensive and complicated to design</a:t>
                      </a:r>
                      <a:endParaRPr sz="1000">
                        <a:solidFill>
                          <a:srgbClr val="FFFFFF"/>
                        </a:solidFill>
                        <a:latin typeface="Times New Roman"/>
                        <a:ea typeface="Times New Roman"/>
                        <a:cs typeface="Times New Roman"/>
                        <a:sym typeface="Times New Roman"/>
                      </a:endParaRPr>
                    </a:p>
                    <a:p>
                      <a:pPr indent="-292100" lvl="0" marL="457200" rtl="0" algn="l">
                        <a:spcBef>
                          <a:spcPts val="0"/>
                        </a:spcBef>
                        <a:spcAft>
                          <a:spcPts val="0"/>
                        </a:spcAft>
                        <a:buClr>
                          <a:srgbClr val="00FF00"/>
                        </a:buClr>
                        <a:buSzPts val="1000"/>
                        <a:buFont typeface="Times New Roman"/>
                        <a:buChar char="★"/>
                      </a:pPr>
                      <a:r>
                        <a:rPr lang="en" sz="1000">
                          <a:solidFill>
                            <a:srgbClr val="FFFFFF"/>
                          </a:solidFill>
                          <a:latin typeface="Times New Roman"/>
                          <a:ea typeface="Times New Roman"/>
                          <a:cs typeface="Times New Roman"/>
                          <a:sym typeface="Times New Roman"/>
                        </a:rPr>
                        <a:t>Data and program memory cannot use space the other is not taking up</a:t>
                      </a:r>
                      <a:endParaRPr sz="10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0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FF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00FF00"/>
                      </a:solidFill>
                      <a:prstDash val="solid"/>
                      <a:round/>
                      <a:headEnd len="sm" w="sm" type="none"/>
                      <a:tailEnd len="sm" w="sm" type="none"/>
                    </a:lnT>
                    <a:lnB cap="flat" cmpd="sng" w="38100">
                      <a:solidFill>
                        <a:srgbClr val="00FF00"/>
                      </a:solidFill>
                      <a:prstDash val="solid"/>
                      <a:round/>
                      <a:headEnd len="sm" w="sm" type="none"/>
                      <a:tailEnd len="sm" w="sm" type="none"/>
                    </a:lnB>
                  </a:tcPr>
                </a:tc>
              </a:tr>
            </a:tbl>
          </a:graphicData>
        </a:graphic>
      </p:graphicFrame>
      <p:pic>
        <p:nvPicPr>
          <p:cNvPr id="186" name="Google Shape;186;p15"/>
          <p:cNvPicPr preferRelativeResize="0"/>
          <p:nvPr/>
        </p:nvPicPr>
        <p:blipFill rotWithShape="1">
          <a:blip r:embed="rId4">
            <a:alphaModFix/>
          </a:blip>
          <a:srcRect b="4816" l="3736" r="7500" t="6326"/>
          <a:stretch/>
        </p:blipFill>
        <p:spPr>
          <a:xfrm>
            <a:off x="-25575" y="2525625"/>
            <a:ext cx="3310375" cy="248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6"/>
          <p:cNvSpPr txBox="1"/>
          <p:nvPr>
            <p:ph type="title"/>
          </p:nvPr>
        </p:nvSpPr>
        <p:spPr>
          <a:xfrm>
            <a:off x="311700" y="212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8942"/>
              <a:buFont typeface="Arial"/>
              <a:buNone/>
            </a:pPr>
            <a:r>
              <a:rPr b="1" lang="en" sz="2542">
                <a:solidFill>
                  <a:srgbClr val="FFFF00"/>
                </a:solidFill>
                <a:latin typeface="Consolas"/>
                <a:ea typeface="Consolas"/>
                <a:cs typeface="Consolas"/>
                <a:sym typeface="Consolas"/>
              </a:rPr>
              <a:t>Von Neumann Architecture: Where does the code go?</a:t>
            </a:r>
            <a:endParaRPr b="1" sz="2542">
              <a:solidFill>
                <a:srgbClr val="FFFF00"/>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192" name="Google Shape;192;p16"/>
          <p:cNvSpPr txBox="1"/>
          <p:nvPr>
            <p:ph idx="1" type="body"/>
          </p:nvPr>
        </p:nvSpPr>
        <p:spPr>
          <a:xfrm>
            <a:off x="3674725" y="875800"/>
            <a:ext cx="4953300" cy="3783300"/>
          </a:xfrm>
          <a:prstGeom prst="rect">
            <a:avLst/>
          </a:prstGeom>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descr="Diagram, table&#10;&#10;Description automatically generated" id="193" name="Google Shape;193;p16"/>
          <p:cNvPicPr preferRelativeResize="0"/>
          <p:nvPr/>
        </p:nvPicPr>
        <p:blipFill rotWithShape="1">
          <a:blip r:embed="rId3">
            <a:alphaModFix/>
          </a:blip>
          <a:srcRect b="0" l="0" r="0" t="0"/>
          <a:stretch/>
        </p:blipFill>
        <p:spPr>
          <a:xfrm>
            <a:off x="78850" y="1054350"/>
            <a:ext cx="4953300" cy="3665400"/>
          </a:xfrm>
          <a:prstGeom prst="rect">
            <a:avLst/>
          </a:prstGeom>
          <a:noFill/>
          <a:ln>
            <a:noFill/>
          </a:ln>
        </p:spPr>
      </p:pic>
      <p:sp>
        <p:nvSpPr>
          <p:cNvPr id="194" name="Google Shape;194;p16"/>
          <p:cNvSpPr txBox="1"/>
          <p:nvPr/>
        </p:nvSpPr>
        <p:spPr>
          <a:xfrm>
            <a:off x="5153425" y="637200"/>
            <a:ext cx="3474600" cy="4499700"/>
          </a:xfrm>
          <a:prstGeom prst="rect">
            <a:avLst/>
          </a:prstGeom>
          <a:noFill/>
          <a:ln>
            <a:noFill/>
          </a:ln>
        </p:spPr>
        <p:txBody>
          <a:bodyPr anchorCtr="0" anchor="t" bIns="91425" lIns="91425" spcFirstLastPara="1" rIns="91425" wrap="square" tIns="91425">
            <a:spAutoFit/>
          </a:bodyPr>
          <a:lstStyle/>
          <a:p>
            <a:pPr indent="-88900" lvl="0" marL="91440" rtl="0" algn="l">
              <a:lnSpc>
                <a:spcPct val="90000"/>
              </a:lnSpc>
              <a:spcBef>
                <a:spcPts val="0"/>
              </a:spcBef>
              <a:spcAft>
                <a:spcPts val="0"/>
              </a:spcAft>
              <a:buClr>
                <a:srgbClr val="00FF00"/>
              </a:buClr>
              <a:buSzPts val="1400"/>
              <a:buFont typeface="Noto Sans Symbols"/>
              <a:buChar char="★"/>
            </a:pPr>
            <a:r>
              <a:rPr lang="en" sz="1200">
                <a:solidFill>
                  <a:srgbClr val="FFFFFF"/>
                </a:solidFill>
                <a:latin typeface="Calibri"/>
                <a:ea typeface="Calibri"/>
                <a:cs typeface="Calibri"/>
                <a:sym typeface="Calibri"/>
              </a:rPr>
              <a:t>MP1</a:t>
            </a:r>
            <a:r>
              <a:rPr lang="en">
                <a:solidFill>
                  <a:srgbClr val="FFFFFF"/>
                </a:solidFill>
                <a:latin typeface="Calibri"/>
                <a:ea typeface="Calibri"/>
                <a:cs typeface="Calibri"/>
                <a:sym typeface="Calibri"/>
              </a:rPr>
              <a:t> </a:t>
            </a:r>
            <a:endParaRPr>
              <a:solidFill>
                <a:srgbClr val="FFFFFF"/>
              </a:solidFill>
              <a:latin typeface="Calibri"/>
              <a:ea typeface="Calibri"/>
              <a:cs typeface="Calibri"/>
              <a:sym typeface="Calibri"/>
            </a:endParaRPr>
          </a:p>
          <a:p>
            <a:pPr indent="-88900" lvl="0" marL="91440" rtl="0" algn="l">
              <a:lnSpc>
                <a:spcPct val="90000"/>
              </a:lnSpc>
              <a:spcBef>
                <a:spcPts val="0"/>
              </a:spcBef>
              <a:spcAft>
                <a:spcPts val="0"/>
              </a:spcAft>
              <a:buClr>
                <a:srgbClr val="00FF00"/>
              </a:buClr>
              <a:buSzPts val="1400"/>
              <a:buFont typeface="Noto Sans Symbols"/>
              <a:buChar char="★"/>
            </a:pPr>
            <a:r>
              <a:rPr lang="en" sz="1200">
                <a:solidFill>
                  <a:srgbClr val="FFFFFF"/>
                </a:solidFill>
                <a:latin typeface="Calibri"/>
                <a:ea typeface="Calibri"/>
                <a:cs typeface="Calibri"/>
                <a:sym typeface="Calibri"/>
              </a:rPr>
              <a:t>Architecture</a:t>
            </a:r>
            <a:r>
              <a:rPr lang="en" sz="1200">
                <a:solidFill>
                  <a:srgbClr val="FFFFFF"/>
                </a:solidFill>
                <a:latin typeface="Calibri"/>
                <a:ea typeface="Calibri"/>
                <a:cs typeface="Calibri"/>
                <a:sym typeface="Calibri"/>
              </a:rPr>
              <a:t> of intel x86 processors</a:t>
            </a:r>
            <a:endParaRPr sz="1200">
              <a:solidFill>
                <a:srgbClr val="FFFFFF"/>
              </a:solidFill>
              <a:latin typeface="Calibri"/>
              <a:ea typeface="Calibri"/>
              <a:cs typeface="Calibri"/>
              <a:sym typeface="Calibri"/>
            </a:endParaRPr>
          </a:p>
          <a:p>
            <a:pPr indent="-76200" lvl="0" marL="91440" rtl="0" algn="l">
              <a:lnSpc>
                <a:spcPct val="90000"/>
              </a:lnSpc>
              <a:spcBef>
                <a:spcPts val="0"/>
              </a:spcBef>
              <a:spcAft>
                <a:spcPts val="0"/>
              </a:spcAft>
              <a:buClr>
                <a:srgbClr val="00FF00"/>
              </a:buClr>
              <a:buSzPts val="1200"/>
              <a:buFont typeface="Calibri"/>
              <a:buChar char="★"/>
            </a:pPr>
            <a:r>
              <a:rPr lang="en" sz="1200">
                <a:solidFill>
                  <a:srgbClr val="FFFFFF"/>
                </a:solidFill>
                <a:latin typeface="Calibri"/>
                <a:ea typeface="Calibri"/>
                <a:cs typeface="Calibri"/>
                <a:sym typeface="Calibri"/>
              </a:rPr>
              <a:t> Instructions and data can be accessed (hence self modifying code)</a:t>
            </a:r>
            <a:endParaRPr sz="1200">
              <a:solidFill>
                <a:srgbClr val="FFFFFF"/>
              </a:solidFill>
              <a:latin typeface="Calibri"/>
              <a:ea typeface="Calibri"/>
              <a:cs typeface="Calibri"/>
              <a:sym typeface="Calibri"/>
            </a:endParaRPr>
          </a:p>
          <a:p>
            <a:pPr indent="-76200" lvl="0" marL="91440" rtl="0" algn="l">
              <a:lnSpc>
                <a:spcPct val="90000"/>
              </a:lnSpc>
              <a:spcBef>
                <a:spcPts val="0"/>
              </a:spcBef>
              <a:spcAft>
                <a:spcPts val="0"/>
              </a:spcAft>
              <a:buClr>
                <a:srgbClr val="00FF00"/>
              </a:buClr>
              <a:buSzPts val="1200"/>
              <a:buFont typeface="Noto Sans Symbols"/>
              <a:buChar char="★"/>
            </a:pPr>
            <a:r>
              <a:rPr lang="en" sz="1200">
                <a:solidFill>
                  <a:srgbClr val="FFFFFF"/>
                </a:solidFill>
                <a:latin typeface="Calibri"/>
                <a:ea typeface="Calibri"/>
                <a:cs typeface="Calibri"/>
                <a:sym typeface="Calibri"/>
              </a:rPr>
              <a:t>All memory in one index-able space</a:t>
            </a:r>
            <a:endParaRPr sz="1200">
              <a:solidFill>
                <a:srgbClr val="FFFFFF"/>
              </a:solidFill>
              <a:latin typeface="Calibri"/>
              <a:ea typeface="Calibri"/>
              <a:cs typeface="Calibri"/>
              <a:sym typeface="Calibri"/>
            </a:endParaRPr>
          </a:p>
          <a:p>
            <a:pPr indent="-144780" lvl="1" marL="384048" rtl="0" algn="l">
              <a:lnSpc>
                <a:spcPct val="90000"/>
              </a:lnSpc>
              <a:spcBef>
                <a:spcPts val="400"/>
              </a:spcBef>
              <a:spcAft>
                <a:spcPts val="0"/>
              </a:spcAft>
              <a:buClr>
                <a:srgbClr val="00FF00"/>
              </a:buClr>
              <a:buSzPts val="1200"/>
              <a:buFont typeface="Noto Sans Symbols"/>
              <a:buChar char="○"/>
            </a:pPr>
            <a:r>
              <a:rPr lang="en" sz="1200">
                <a:solidFill>
                  <a:srgbClr val="FFFFFF"/>
                </a:solidFill>
                <a:latin typeface="Calibri"/>
                <a:ea typeface="Calibri"/>
                <a:cs typeface="Calibri"/>
                <a:sym typeface="Calibri"/>
              </a:rPr>
              <a:t>Text stores compiled program instructions</a:t>
            </a:r>
            <a:endParaRPr sz="1200">
              <a:solidFill>
                <a:srgbClr val="FFFFFF"/>
              </a:solidFill>
              <a:latin typeface="Calibri"/>
              <a:ea typeface="Calibri"/>
              <a:cs typeface="Calibri"/>
              <a:sym typeface="Calibri"/>
            </a:endParaRPr>
          </a:p>
          <a:p>
            <a:pPr indent="-144780" lvl="1" marL="384048" rtl="0" algn="l">
              <a:lnSpc>
                <a:spcPct val="90000"/>
              </a:lnSpc>
              <a:spcBef>
                <a:spcPts val="600"/>
              </a:spcBef>
              <a:spcAft>
                <a:spcPts val="0"/>
              </a:spcAft>
              <a:buClr>
                <a:srgbClr val="00FF00"/>
              </a:buClr>
              <a:buSzPts val="1200"/>
              <a:buFont typeface="Noto Sans Symbols"/>
              <a:buChar char="○"/>
            </a:pPr>
            <a:r>
              <a:rPr lang="en" sz="1200">
                <a:solidFill>
                  <a:srgbClr val="FFFFFF"/>
                </a:solidFill>
                <a:latin typeface="Calibri"/>
                <a:ea typeface="Calibri"/>
                <a:cs typeface="Calibri"/>
                <a:sym typeface="Calibri"/>
              </a:rPr>
              <a:t>Data section stores global variables</a:t>
            </a:r>
            <a:endParaRPr sz="1200">
              <a:solidFill>
                <a:srgbClr val="FFFFFF"/>
              </a:solidFill>
              <a:latin typeface="Calibri"/>
              <a:ea typeface="Calibri"/>
              <a:cs typeface="Calibri"/>
              <a:sym typeface="Calibri"/>
            </a:endParaRPr>
          </a:p>
          <a:p>
            <a:pPr indent="-144780" lvl="1" marL="384048" rtl="0" algn="l">
              <a:lnSpc>
                <a:spcPct val="90000"/>
              </a:lnSpc>
              <a:spcBef>
                <a:spcPts val="600"/>
              </a:spcBef>
              <a:spcAft>
                <a:spcPts val="0"/>
              </a:spcAft>
              <a:buClr>
                <a:srgbClr val="00FF00"/>
              </a:buClr>
              <a:buSzPts val="1200"/>
              <a:buFont typeface="Noto Sans Symbols"/>
              <a:buChar char="○"/>
            </a:pPr>
            <a:r>
              <a:rPr lang="en" sz="1200">
                <a:solidFill>
                  <a:srgbClr val="FFFFFF"/>
                </a:solidFill>
                <a:latin typeface="Calibri"/>
                <a:ea typeface="Calibri"/>
                <a:cs typeface="Calibri"/>
                <a:sym typeface="Calibri"/>
              </a:rPr>
              <a:t>Stack stores local variables and function arguments. Also saves values needed when returning from a function call</a:t>
            </a:r>
            <a:endParaRPr sz="1200">
              <a:solidFill>
                <a:srgbClr val="FFFFFF"/>
              </a:solidFill>
              <a:latin typeface="Calibri"/>
              <a:ea typeface="Calibri"/>
              <a:cs typeface="Calibri"/>
              <a:sym typeface="Calibri"/>
            </a:endParaRPr>
          </a:p>
          <a:p>
            <a:pPr indent="-144780" lvl="3" marL="749808" rtl="0" algn="l">
              <a:lnSpc>
                <a:spcPct val="90000"/>
              </a:lnSpc>
              <a:spcBef>
                <a:spcPts val="600"/>
              </a:spcBef>
              <a:spcAft>
                <a:spcPts val="0"/>
              </a:spcAft>
              <a:buClr>
                <a:srgbClr val="00FF00"/>
              </a:buClr>
              <a:buSzPts val="1200"/>
              <a:buFont typeface="Calibri"/>
              <a:buChar char="●"/>
            </a:pPr>
            <a:r>
              <a:rPr lang="en" sz="1200">
                <a:solidFill>
                  <a:srgbClr val="FFFFFF"/>
                </a:solidFill>
                <a:latin typeface="Calibri"/>
                <a:ea typeface="Calibri"/>
                <a:cs typeface="Calibri"/>
                <a:sym typeface="Calibri"/>
              </a:rPr>
              <a:t>Stack set up when program is </a:t>
            </a:r>
            <a:r>
              <a:rPr lang="en" sz="1200">
                <a:solidFill>
                  <a:srgbClr val="FFFFFF"/>
                </a:solidFill>
                <a:latin typeface="Calibri"/>
                <a:ea typeface="Calibri"/>
                <a:cs typeface="Calibri"/>
                <a:sym typeface="Calibri"/>
              </a:rPr>
              <a:t>compiled. Program depends on stack so we cannot just change it up or there might be side effects.. Stack room more limited  as well.</a:t>
            </a:r>
            <a:endParaRPr sz="1200">
              <a:solidFill>
                <a:srgbClr val="FFFFFF"/>
              </a:solidFill>
              <a:latin typeface="Calibri"/>
              <a:ea typeface="Calibri"/>
              <a:cs typeface="Calibri"/>
              <a:sym typeface="Calibri"/>
            </a:endParaRPr>
          </a:p>
          <a:p>
            <a:pPr indent="-144780" lvl="1" marL="384048" rtl="0" algn="l">
              <a:lnSpc>
                <a:spcPct val="90000"/>
              </a:lnSpc>
              <a:spcBef>
                <a:spcPts val="600"/>
              </a:spcBef>
              <a:spcAft>
                <a:spcPts val="0"/>
              </a:spcAft>
              <a:buClr>
                <a:srgbClr val="00FF00"/>
              </a:buClr>
              <a:buSzPts val="1200"/>
              <a:buFont typeface="Noto Sans Symbols"/>
              <a:buChar char="○"/>
            </a:pPr>
            <a:r>
              <a:rPr lang="en" sz="1200">
                <a:solidFill>
                  <a:srgbClr val="FFFFFF"/>
                </a:solidFill>
                <a:latin typeface="Calibri"/>
                <a:ea typeface="Calibri"/>
                <a:cs typeface="Calibri"/>
                <a:sym typeface="Calibri"/>
              </a:rPr>
              <a:t>Heap stores dynamically allocated variables (malloc)</a:t>
            </a:r>
            <a:endParaRPr sz="1200">
              <a:solidFill>
                <a:srgbClr val="FFFFFF"/>
              </a:solidFill>
              <a:latin typeface="Calibri"/>
              <a:ea typeface="Calibri"/>
              <a:cs typeface="Calibri"/>
              <a:sym typeface="Calibri"/>
            </a:endParaRPr>
          </a:p>
          <a:p>
            <a:pPr indent="-144780" lvl="3" marL="749808" rtl="0" algn="l">
              <a:lnSpc>
                <a:spcPct val="90000"/>
              </a:lnSpc>
              <a:spcBef>
                <a:spcPts val="600"/>
              </a:spcBef>
              <a:spcAft>
                <a:spcPts val="0"/>
              </a:spcAft>
              <a:buClr>
                <a:srgbClr val="00FF00"/>
              </a:buClr>
              <a:buSzPts val="1200"/>
              <a:buFont typeface="Calibri"/>
              <a:buChar char="●"/>
            </a:pPr>
            <a:r>
              <a:rPr lang="en" sz="1200">
                <a:solidFill>
                  <a:srgbClr val="FFFFFF"/>
                </a:solidFill>
                <a:latin typeface="Calibri"/>
                <a:ea typeface="Calibri"/>
                <a:cs typeface="Calibri"/>
                <a:sym typeface="Calibri"/>
              </a:rPr>
              <a:t>In C, if you don’t know how big an array is going to be or might want to add to it, we can use pointers and through malloc store it on the heap. We can call free to free it up. (Similar to java but it does the malloc-ing for us).</a:t>
            </a:r>
            <a:endParaRPr sz="1200">
              <a:solidFill>
                <a:srgbClr val="FFFFFF"/>
              </a:solidFill>
              <a:latin typeface="Calibri"/>
              <a:ea typeface="Calibri"/>
              <a:cs typeface="Calibri"/>
              <a:sym typeface="Calibri"/>
            </a:endParaRPr>
          </a:p>
        </p:txBody>
      </p:sp>
      <p:sp>
        <p:nvSpPr>
          <p:cNvPr id="195" name="Google Shape;195;p16"/>
          <p:cNvSpPr txBox="1"/>
          <p:nvPr/>
        </p:nvSpPr>
        <p:spPr>
          <a:xfrm>
            <a:off x="137425" y="4797825"/>
            <a:ext cx="565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FF00"/>
                </a:solidFill>
              </a:rPr>
              <a:t>-https://www.hackerearth.com/practice/notes/memory-layout-of-c-program/</a:t>
            </a:r>
            <a:endParaRPr sz="1100">
              <a:solidFill>
                <a:srgbClr val="00FF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7"/>
          <p:cNvSpPr txBox="1"/>
          <p:nvPr>
            <p:ph type="title"/>
          </p:nvPr>
        </p:nvSpPr>
        <p:spPr>
          <a:xfrm>
            <a:off x="232000" y="-48050"/>
            <a:ext cx="8832300" cy="176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00"/>
                </a:solidFill>
                <a:latin typeface="Consolas"/>
                <a:ea typeface="Consolas"/>
                <a:cs typeface="Consolas"/>
                <a:sym typeface="Consolas"/>
              </a:rPr>
              <a:t>Today’s Lab : Harvard </a:t>
            </a:r>
            <a:r>
              <a:rPr lang="en">
                <a:solidFill>
                  <a:srgbClr val="FFFF00"/>
                </a:solidFill>
                <a:latin typeface="Consolas"/>
                <a:ea typeface="Consolas"/>
                <a:cs typeface="Consolas"/>
                <a:sym typeface="Consolas"/>
              </a:rPr>
              <a:t>Architecture: Where       	                      does the code go?</a:t>
            </a:r>
            <a:r>
              <a:rPr lang="en">
                <a:solidFill>
                  <a:srgbClr val="FFFF00"/>
                </a:solidFill>
                <a:latin typeface="Consolas"/>
                <a:ea typeface="Consolas"/>
                <a:cs typeface="Consolas"/>
                <a:sym typeface="Consolas"/>
              </a:rPr>
              <a:t> </a:t>
            </a:r>
            <a:endParaRPr>
              <a:solidFill>
                <a:srgbClr val="FFFF00"/>
              </a:solidFill>
              <a:latin typeface="Consolas"/>
              <a:ea typeface="Consolas"/>
              <a:cs typeface="Consolas"/>
              <a:sym typeface="Consolas"/>
            </a:endParaRPr>
          </a:p>
        </p:txBody>
      </p:sp>
      <p:sp>
        <p:nvSpPr>
          <p:cNvPr id="201" name="Google Shape;20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17"/>
          <p:cNvPicPr preferRelativeResize="0"/>
          <p:nvPr/>
        </p:nvPicPr>
        <p:blipFill rotWithShape="1">
          <a:blip r:embed="rId3">
            <a:alphaModFix/>
          </a:blip>
          <a:srcRect b="0" l="0" r="0" t="0"/>
          <a:stretch/>
        </p:blipFill>
        <p:spPr>
          <a:xfrm>
            <a:off x="0" y="2181600"/>
            <a:ext cx="3942000" cy="2961900"/>
          </a:xfrm>
          <a:prstGeom prst="rect">
            <a:avLst/>
          </a:prstGeom>
          <a:noFill/>
          <a:ln>
            <a:noFill/>
          </a:ln>
        </p:spPr>
      </p:pic>
      <p:sp>
        <p:nvSpPr>
          <p:cNvPr id="203" name="Google Shape;203;p17"/>
          <p:cNvSpPr txBox="1"/>
          <p:nvPr/>
        </p:nvSpPr>
        <p:spPr>
          <a:xfrm>
            <a:off x="2482300" y="774725"/>
            <a:ext cx="6582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FF00"/>
              </a:buClr>
              <a:buSzPts val="1400"/>
              <a:buChar char="★"/>
            </a:pPr>
            <a:r>
              <a:rPr lang="en">
                <a:solidFill>
                  <a:srgbClr val="FFFFFF"/>
                </a:solidFill>
              </a:rPr>
              <a:t>Architecture</a:t>
            </a:r>
            <a:r>
              <a:rPr lang="en">
                <a:solidFill>
                  <a:srgbClr val="FFFFFF"/>
                </a:solidFill>
              </a:rPr>
              <a:t> of ATmega328P microcontroller. The heart of the </a:t>
            </a:r>
            <a:r>
              <a:rPr lang="en">
                <a:solidFill>
                  <a:srgbClr val="FFFFFF"/>
                </a:solidFill>
              </a:rPr>
              <a:t>Arduino</a:t>
            </a:r>
            <a:r>
              <a:rPr lang="en">
                <a:solidFill>
                  <a:srgbClr val="FFFFFF"/>
                </a:solidFill>
              </a:rPr>
              <a:t> Uno R3.</a:t>
            </a:r>
            <a:endParaRPr>
              <a:solidFill>
                <a:srgbClr val="FFFFFF"/>
              </a:solidFill>
            </a:endParaRPr>
          </a:p>
          <a:p>
            <a:pPr indent="-317500" lvl="0" marL="457200" rtl="0" algn="l">
              <a:spcBef>
                <a:spcPts val="0"/>
              </a:spcBef>
              <a:spcAft>
                <a:spcPts val="0"/>
              </a:spcAft>
              <a:buClr>
                <a:srgbClr val="00FF00"/>
              </a:buClr>
              <a:buSzPts val="1400"/>
              <a:buChar char="★"/>
            </a:pPr>
            <a:r>
              <a:rPr lang="en">
                <a:solidFill>
                  <a:srgbClr val="FFFFFF"/>
                </a:solidFill>
              </a:rPr>
              <a:t>Memory spaces small as they have to fit in Microcontroller. Only memory stored in computer cpu are the registers.</a:t>
            </a:r>
            <a:endParaRPr>
              <a:solidFill>
                <a:srgbClr val="FFFFFF"/>
              </a:solidFill>
            </a:endParaRPr>
          </a:p>
          <a:p>
            <a:pPr indent="-317500" lvl="0" marL="457200" rtl="0" algn="l">
              <a:spcBef>
                <a:spcPts val="0"/>
              </a:spcBef>
              <a:spcAft>
                <a:spcPts val="0"/>
              </a:spcAft>
              <a:buClr>
                <a:srgbClr val="00FF00"/>
              </a:buClr>
              <a:buSzPts val="1400"/>
              <a:buChar char="★"/>
            </a:pPr>
            <a:r>
              <a:rPr lang="en">
                <a:solidFill>
                  <a:srgbClr val="FFFFFF"/>
                </a:solidFill>
              </a:rPr>
              <a:t>Bigger than typical cpu chip, room for multiple busses</a:t>
            </a:r>
            <a:endParaRPr>
              <a:solidFill>
                <a:srgbClr val="FFFFFF"/>
              </a:solidFill>
            </a:endParaRPr>
          </a:p>
          <a:p>
            <a:pPr indent="-317500" lvl="0" marL="457200" rtl="0" algn="l">
              <a:spcBef>
                <a:spcPts val="0"/>
              </a:spcBef>
              <a:spcAft>
                <a:spcPts val="0"/>
              </a:spcAft>
              <a:buClr>
                <a:srgbClr val="00FF00"/>
              </a:buClr>
              <a:buSzPts val="1400"/>
              <a:buChar char="★"/>
            </a:pPr>
            <a:r>
              <a:rPr lang="en">
                <a:solidFill>
                  <a:srgbClr val="FFFFFF"/>
                </a:solidFill>
              </a:rPr>
              <a:t>Configuration memory (EEPROM) 1K bytes </a:t>
            </a:r>
            <a:r>
              <a:rPr lang="en">
                <a:solidFill>
                  <a:schemeClr val="dk1"/>
                </a:solidFill>
              </a:rPr>
              <a:t>or 0.000001 gb</a:t>
            </a:r>
            <a:r>
              <a:rPr lang="en">
                <a:solidFill>
                  <a:srgbClr val="FFFFFF"/>
                </a:solidFill>
              </a:rPr>
              <a:t> : </a:t>
            </a:r>
            <a:endParaRPr>
              <a:solidFill>
                <a:srgbClr val="FFFFFF"/>
              </a:solidFill>
            </a:endParaRPr>
          </a:p>
          <a:p>
            <a:pPr indent="-317500" lvl="3" marL="1828800" rtl="0" algn="l">
              <a:spcBef>
                <a:spcPts val="0"/>
              </a:spcBef>
              <a:spcAft>
                <a:spcPts val="0"/>
              </a:spcAft>
              <a:buClr>
                <a:srgbClr val="00FF00"/>
              </a:buClr>
              <a:buSzPts val="1400"/>
              <a:buChar char="●"/>
            </a:pPr>
            <a:r>
              <a:rPr lang="en">
                <a:solidFill>
                  <a:srgbClr val="FFFFFF"/>
                </a:solidFill>
              </a:rPr>
              <a:t>Non volatile. </a:t>
            </a:r>
            <a:endParaRPr>
              <a:solidFill>
                <a:srgbClr val="FFFFFF"/>
              </a:solidFill>
            </a:endParaRPr>
          </a:p>
          <a:p>
            <a:pPr indent="-317500" lvl="3" marL="1828800" rtl="0" algn="l">
              <a:spcBef>
                <a:spcPts val="0"/>
              </a:spcBef>
              <a:spcAft>
                <a:spcPts val="0"/>
              </a:spcAft>
              <a:buClr>
                <a:srgbClr val="00FF00"/>
              </a:buClr>
              <a:buSzPts val="1400"/>
              <a:buChar char="●"/>
            </a:pPr>
            <a:r>
              <a:rPr lang="en">
                <a:solidFill>
                  <a:srgbClr val="FFFFFF"/>
                </a:solidFill>
              </a:rPr>
              <a:t>Read or written into from program</a:t>
            </a:r>
            <a:endParaRPr>
              <a:solidFill>
                <a:srgbClr val="FFFFFF"/>
              </a:solidFill>
            </a:endParaRPr>
          </a:p>
          <a:p>
            <a:pPr indent="-317500" lvl="3" marL="1828800" rtl="0" algn="l">
              <a:spcBef>
                <a:spcPts val="0"/>
              </a:spcBef>
              <a:spcAft>
                <a:spcPts val="0"/>
              </a:spcAft>
              <a:buClr>
                <a:srgbClr val="00FF00"/>
              </a:buClr>
              <a:buSzPts val="1400"/>
              <a:buChar char="●"/>
            </a:pPr>
            <a:r>
              <a:rPr lang="en">
                <a:solidFill>
                  <a:srgbClr val="FFFFFF"/>
                </a:solidFill>
              </a:rPr>
              <a:t>Slower than ram cause we can only read it and write to it byte by byte</a:t>
            </a:r>
            <a:endParaRPr>
              <a:solidFill>
                <a:srgbClr val="FFFFFF"/>
              </a:solidFill>
            </a:endParaRPr>
          </a:p>
          <a:p>
            <a:pPr indent="-317500" lvl="3" marL="1828800" rtl="0" algn="l">
              <a:spcBef>
                <a:spcPts val="0"/>
              </a:spcBef>
              <a:spcAft>
                <a:spcPts val="0"/>
              </a:spcAft>
              <a:buClr>
                <a:srgbClr val="00FF00"/>
              </a:buClr>
              <a:buSzPts val="1400"/>
              <a:buChar char="●"/>
            </a:pPr>
            <a:r>
              <a:rPr lang="en">
                <a:solidFill>
                  <a:srgbClr val="FFFFFF"/>
                </a:solidFill>
              </a:rPr>
              <a:t>Good for long term storage, like settings or if running out of ram</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204" name="Google Shape;204;p17"/>
          <p:cNvPicPr preferRelativeResize="0"/>
          <p:nvPr/>
        </p:nvPicPr>
        <p:blipFill>
          <a:blip r:embed="rId4">
            <a:alphaModFix/>
          </a:blip>
          <a:stretch>
            <a:fillRect/>
          </a:stretch>
        </p:blipFill>
        <p:spPr>
          <a:xfrm>
            <a:off x="0" y="719002"/>
            <a:ext cx="2482300" cy="1653500"/>
          </a:xfrm>
          <a:prstGeom prst="rect">
            <a:avLst/>
          </a:prstGeom>
          <a:noFill/>
          <a:ln>
            <a:noFill/>
          </a:ln>
        </p:spPr>
      </p:pic>
      <p:sp>
        <p:nvSpPr>
          <p:cNvPr id="205" name="Google Shape;205;p17"/>
          <p:cNvSpPr txBox="1"/>
          <p:nvPr/>
        </p:nvSpPr>
        <p:spPr>
          <a:xfrm>
            <a:off x="3809375" y="3332125"/>
            <a:ext cx="51993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FF00"/>
              </a:buClr>
              <a:buSzPts val="1400"/>
              <a:buChar char="★"/>
            </a:pPr>
            <a:r>
              <a:rPr lang="en">
                <a:solidFill>
                  <a:srgbClr val="FFFFFF"/>
                </a:solidFill>
              </a:rPr>
              <a:t>Program Memory (Flash) 32 K bytes:</a:t>
            </a:r>
            <a:endParaRPr>
              <a:solidFill>
                <a:srgbClr val="FFFFFF"/>
              </a:solidFill>
            </a:endParaRPr>
          </a:p>
          <a:p>
            <a:pPr indent="-317500" lvl="1" marL="914400" rtl="0" algn="l">
              <a:spcBef>
                <a:spcPts val="0"/>
              </a:spcBef>
              <a:spcAft>
                <a:spcPts val="0"/>
              </a:spcAft>
              <a:buClr>
                <a:srgbClr val="00FF00"/>
              </a:buClr>
              <a:buSzPts val="1400"/>
              <a:buChar char="○"/>
            </a:pPr>
            <a:r>
              <a:rPr lang="en">
                <a:solidFill>
                  <a:srgbClr val="FFFFFF"/>
                </a:solidFill>
              </a:rPr>
              <a:t>Sketch of program/program instructions stored here</a:t>
            </a:r>
            <a:endParaRPr>
              <a:solidFill>
                <a:srgbClr val="FFFFFF"/>
              </a:solidFill>
            </a:endParaRPr>
          </a:p>
          <a:p>
            <a:pPr indent="-317500" lvl="1" marL="914400" rtl="0" algn="l">
              <a:spcBef>
                <a:spcPts val="0"/>
              </a:spcBef>
              <a:spcAft>
                <a:spcPts val="0"/>
              </a:spcAft>
              <a:buClr>
                <a:srgbClr val="00FF00"/>
              </a:buClr>
              <a:buSzPts val="1400"/>
              <a:buChar char="○"/>
            </a:pPr>
            <a:r>
              <a:rPr lang="en">
                <a:solidFill>
                  <a:srgbClr val="FFFFFF"/>
                </a:solidFill>
              </a:rPr>
              <a:t>We can execute from it but can’t modify data (though we can create constant variables in it with a keyword). The different busses make it harder to access program instructions through code  as we are set up to talk to ram</a:t>
            </a:r>
            <a:endParaRPr>
              <a:solidFill>
                <a:srgbClr val="FFFFFF"/>
              </a:solidFill>
            </a:endParaRPr>
          </a:p>
          <a:p>
            <a:pPr indent="-317500" lvl="1" marL="914400" rtl="0" algn="l">
              <a:spcBef>
                <a:spcPts val="0"/>
              </a:spcBef>
              <a:spcAft>
                <a:spcPts val="0"/>
              </a:spcAft>
              <a:buClr>
                <a:srgbClr val="00FF00"/>
              </a:buClr>
              <a:buSzPts val="1400"/>
              <a:buChar char="○"/>
            </a:pPr>
            <a:r>
              <a:rPr lang="en">
                <a:solidFill>
                  <a:srgbClr val="FFFFFF"/>
                </a:solidFill>
              </a:rPr>
              <a:t>Non volatile</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8"/>
          <p:cNvSpPr txBox="1"/>
          <p:nvPr>
            <p:ph type="title"/>
          </p:nvPr>
        </p:nvSpPr>
        <p:spPr>
          <a:xfrm>
            <a:off x="311700" y="222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00"/>
                </a:solidFill>
                <a:latin typeface="Consolas"/>
                <a:ea typeface="Consolas"/>
                <a:cs typeface="Consolas"/>
                <a:sym typeface="Consolas"/>
              </a:rPr>
              <a:t>Today’s Lab : Harvard Architecture: Where       	               does the code go?: continued.</a:t>
            </a:r>
            <a:endParaRPr>
              <a:latin typeface="Consolas"/>
              <a:ea typeface="Consolas"/>
              <a:cs typeface="Consolas"/>
              <a:sym typeface="Consolas"/>
            </a:endParaRPr>
          </a:p>
        </p:txBody>
      </p:sp>
      <p:sp>
        <p:nvSpPr>
          <p:cNvPr id="211" name="Google Shape;211;p18"/>
          <p:cNvSpPr txBox="1"/>
          <p:nvPr>
            <p:ph idx="1" type="body"/>
          </p:nvPr>
        </p:nvSpPr>
        <p:spPr>
          <a:xfrm>
            <a:off x="4024675" y="1337125"/>
            <a:ext cx="4715400" cy="3416400"/>
          </a:xfrm>
          <a:prstGeom prst="rect">
            <a:avLst/>
          </a:prstGeom>
          <a:ln>
            <a:noFill/>
          </a:ln>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rgbClr val="00FF00"/>
              </a:buClr>
              <a:buSzPct val="100000"/>
              <a:buFont typeface="Consolas"/>
              <a:buChar char="★"/>
            </a:pPr>
            <a:r>
              <a:rPr lang="en">
                <a:solidFill>
                  <a:srgbClr val="FFFFFF"/>
                </a:solidFill>
                <a:latin typeface="Consolas"/>
                <a:ea typeface="Consolas"/>
                <a:cs typeface="Consolas"/>
                <a:sym typeface="Consolas"/>
              </a:rPr>
              <a:t>Data Memory (Registers/Ram)</a:t>
            </a:r>
            <a:endParaRPr>
              <a:solidFill>
                <a:srgbClr val="FFFFFF"/>
              </a:solidFill>
              <a:latin typeface="Consolas"/>
              <a:ea typeface="Consolas"/>
              <a:cs typeface="Consolas"/>
              <a:sym typeface="Consolas"/>
            </a:endParaRPr>
          </a:p>
          <a:p>
            <a:pPr indent="-304165" lvl="1" marL="914400" rtl="0" algn="l">
              <a:spcBef>
                <a:spcPts val="0"/>
              </a:spcBef>
              <a:spcAft>
                <a:spcPts val="0"/>
              </a:spcAft>
              <a:buClr>
                <a:srgbClr val="00FF00"/>
              </a:buClr>
              <a:buSzPct val="100000"/>
              <a:buFont typeface="Consolas"/>
              <a:buChar char="○"/>
            </a:pPr>
            <a:r>
              <a:rPr lang="en">
                <a:solidFill>
                  <a:srgbClr val="FFFFFF"/>
                </a:solidFill>
                <a:latin typeface="Consolas"/>
                <a:ea typeface="Consolas"/>
                <a:cs typeface="Consolas"/>
                <a:sym typeface="Consolas"/>
              </a:rPr>
              <a:t>Static data. Global variables and variables with initial values.  </a:t>
            </a:r>
            <a:r>
              <a:rPr lang="en">
                <a:solidFill>
                  <a:srgbClr val="FFFFFF"/>
                </a:solidFill>
                <a:latin typeface="Consolas"/>
                <a:ea typeface="Consolas"/>
                <a:cs typeface="Consolas"/>
                <a:sym typeface="Consolas"/>
              </a:rPr>
              <a:t>Serial</a:t>
            </a:r>
            <a:r>
              <a:rPr lang="en">
                <a:solidFill>
                  <a:srgbClr val="FFFFFF"/>
                </a:solidFill>
                <a:latin typeface="Consolas"/>
                <a:ea typeface="Consolas"/>
                <a:cs typeface="Consolas"/>
                <a:sym typeface="Consolas"/>
              </a:rPr>
              <a:t>.print(“u up?”) stores string literal “”u up?” here and points to it from program memory to </a:t>
            </a:r>
            <a:r>
              <a:rPr lang="en">
                <a:solidFill>
                  <a:srgbClr val="FFFFFF"/>
                </a:solidFill>
                <a:latin typeface="Consolas"/>
                <a:ea typeface="Consolas"/>
                <a:cs typeface="Consolas"/>
                <a:sym typeface="Consolas"/>
              </a:rPr>
              <a:t>execute</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304165" lvl="1" marL="914400" rtl="0" algn="l">
              <a:spcBef>
                <a:spcPts val="0"/>
              </a:spcBef>
              <a:spcAft>
                <a:spcPts val="0"/>
              </a:spcAft>
              <a:buClr>
                <a:srgbClr val="00FF00"/>
              </a:buClr>
              <a:buSzPct val="100000"/>
              <a:buFont typeface="Consolas"/>
              <a:buChar char="○"/>
            </a:pPr>
            <a:r>
              <a:rPr lang="en">
                <a:solidFill>
                  <a:srgbClr val="FFFFFF"/>
                </a:solidFill>
                <a:latin typeface="Consolas"/>
                <a:ea typeface="Consolas"/>
                <a:cs typeface="Consolas"/>
                <a:sym typeface="Consolas"/>
              </a:rPr>
              <a:t>Heap. For items dynamically placed here, grows up ram.</a:t>
            </a:r>
            <a:endParaRPr>
              <a:solidFill>
                <a:srgbClr val="FFFFFF"/>
              </a:solidFill>
              <a:latin typeface="Consolas"/>
              <a:ea typeface="Consolas"/>
              <a:cs typeface="Consolas"/>
              <a:sym typeface="Consolas"/>
            </a:endParaRPr>
          </a:p>
          <a:p>
            <a:pPr indent="-304165" lvl="1" marL="914400" rtl="0" algn="l">
              <a:spcBef>
                <a:spcPts val="0"/>
              </a:spcBef>
              <a:spcAft>
                <a:spcPts val="0"/>
              </a:spcAft>
              <a:buClr>
                <a:srgbClr val="00FF00"/>
              </a:buClr>
              <a:buSzPct val="100000"/>
              <a:buFont typeface="Consolas"/>
              <a:buChar char="○"/>
            </a:pPr>
            <a:r>
              <a:rPr lang="en">
                <a:solidFill>
                  <a:srgbClr val="FFFFFF"/>
                </a:solidFill>
                <a:latin typeface="Consolas"/>
                <a:ea typeface="Consolas"/>
                <a:cs typeface="Consolas"/>
                <a:sym typeface="Consolas"/>
              </a:rPr>
              <a:t>Stack, for local variable and preserving values across function calls. Grows down towards lower addresses</a:t>
            </a:r>
            <a:endParaRPr>
              <a:solidFill>
                <a:srgbClr val="FFFFFF"/>
              </a:solidFill>
              <a:latin typeface="Consolas"/>
              <a:ea typeface="Consolas"/>
              <a:cs typeface="Consolas"/>
              <a:sym typeface="Consolas"/>
            </a:endParaRPr>
          </a:p>
          <a:p>
            <a:pPr indent="-304165" lvl="1" marL="914400" rtl="0" algn="l">
              <a:spcBef>
                <a:spcPts val="0"/>
              </a:spcBef>
              <a:spcAft>
                <a:spcPts val="0"/>
              </a:spcAft>
              <a:buClr>
                <a:srgbClr val="00FF00"/>
              </a:buClr>
              <a:buSzPct val="100000"/>
              <a:buFont typeface="Consolas"/>
              <a:buChar char="○"/>
            </a:pPr>
            <a:r>
              <a:rPr lang="en">
                <a:solidFill>
                  <a:srgbClr val="FFFFFF"/>
                </a:solidFill>
                <a:latin typeface="Consolas"/>
                <a:ea typeface="Consolas"/>
                <a:cs typeface="Consolas"/>
                <a:sym typeface="Consolas"/>
              </a:rPr>
              <a:t>Volatile</a:t>
            </a:r>
            <a:endParaRPr>
              <a:solidFill>
                <a:srgbClr val="FFFFFF"/>
              </a:solidFill>
              <a:latin typeface="Consolas"/>
              <a:ea typeface="Consolas"/>
              <a:cs typeface="Consolas"/>
              <a:sym typeface="Consolas"/>
            </a:endParaRPr>
          </a:p>
          <a:p>
            <a:pPr indent="-304165" lvl="1" marL="914400" rtl="0" algn="l">
              <a:spcBef>
                <a:spcPts val="0"/>
              </a:spcBef>
              <a:spcAft>
                <a:spcPts val="0"/>
              </a:spcAft>
              <a:buClr>
                <a:srgbClr val="FFFFFF"/>
              </a:buClr>
              <a:buSzPct val="100000"/>
              <a:buFont typeface="Consolas"/>
              <a:buChar char="○"/>
            </a:pPr>
            <a:r>
              <a:rPr lang="en">
                <a:solidFill>
                  <a:srgbClr val="FFFFFF"/>
                </a:solidFill>
                <a:latin typeface="Consolas"/>
                <a:ea typeface="Consolas"/>
                <a:cs typeface="Consolas"/>
                <a:sym typeface="Consolas"/>
              </a:rPr>
              <a:t>Fastest memory</a:t>
            </a:r>
            <a:endParaRPr>
              <a:solidFill>
                <a:srgbClr val="FFFFFF"/>
              </a:solidFill>
              <a:latin typeface="Consolas"/>
              <a:ea typeface="Consolas"/>
              <a:cs typeface="Consolas"/>
              <a:sym typeface="Consolas"/>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1200"/>
              </a:spcAft>
              <a:buNone/>
            </a:pPr>
            <a:r>
              <a:rPr lang="en">
                <a:solidFill>
                  <a:srgbClr val="FFFFFF"/>
                </a:solidFill>
              </a:rPr>
              <a:t>		</a:t>
            </a:r>
            <a:endParaRPr>
              <a:solidFill>
                <a:srgbClr val="FFFFFF"/>
              </a:solidFill>
            </a:endParaRPr>
          </a:p>
        </p:txBody>
      </p:sp>
      <p:pic>
        <p:nvPicPr>
          <p:cNvPr id="212" name="Google Shape;212;p18"/>
          <p:cNvPicPr preferRelativeResize="0"/>
          <p:nvPr/>
        </p:nvPicPr>
        <p:blipFill>
          <a:blip r:embed="rId3">
            <a:alphaModFix/>
          </a:blip>
          <a:stretch>
            <a:fillRect/>
          </a:stretch>
        </p:blipFill>
        <p:spPr>
          <a:xfrm>
            <a:off x="716349" y="1422823"/>
            <a:ext cx="1074675" cy="3546425"/>
          </a:xfrm>
          <a:prstGeom prst="rect">
            <a:avLst/>
          </a:prstGeom>
          <a:noFill/>
          <a:ln>
            <a:noFill/>
          </a:ln>
        </p:spPr>
      </p:pic>
      <p:pic>
        <p:nvPicPr>
          <p:cNvPr id="213" name="Google Shape;213;p18"/>
          <p:cNvPicPr preferRelativeResize="0"/>
          <p:nvPr/>
        </p:nvPicPr>
        <p:blipFill rotWithShape="1">
          <a:blip r:embed="rId4">
            <a:alphaModFix/>
          </a:blip>
          <a:srcRect b="0" l="38934" r="33511" t="0"/>
          <a:stretch/>
        </p:blipFill>
        <p:spPr>
          <a:xfrm>
            <a:off x="2088175" y="1058150"/>
            <a:ext cx="1434600" cy="3911100"/>
          </a:xfrm>
          <a:prstGeom prst="rect">
            <a:avLst/>
          </a:prstGeom>
          <a:noFill/>
          <a:ln>
            <a:noFill/>
          </a:ln>
        </p:spPr>
      </p:pic>
      <p:sp>
        <p:nvSpPr>
          <p:cNvPr id="214" name="Google Shape;214;p18"/>
          <p:cNvSpPr txBox="1"/>
          <p:nvPr/>
        </p:nvSpPr>
        <p:spPr>
          <a:xfrm>
            <a:off x="110675" y="4753525"/>
            <a:ext cx="182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rPr>
              <a:t>0x100</a:t>
            </a:r>
            <a:endParaRPr sz="1000">
              <a:solidFill>
                <a:srgbClr val="FFFFFF"/>
              </a:solidFill>
            </a:endParaRPr>
          </a:p>
        </p:txBody>
      </p:sp>
      <p:sp>
        <p:nvSpPr>
          <p:cNvPr id="215" name="Google Shape;215;p18"/>
          <p:cNvSpPr txBox="1"/>
          <p:nvPr/>
        </p:nvSpPr>
        <p:spPr>
          <a:xfrm>
            <a:off x="213125" y="1424000"/>
            <a:ext cx="16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216" name="Google Shape;216;p18"/>
          <p:cNvCxnSpPr/>
          <p:nvPr/>
        </p:nvCxnSpPr>
        <p:spPr>
          <a:xfrm flipH="1" rot="10800000">
            <a:off x="438550" y="3616575"/>
            <a:ext cx="10200" cy="111690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00"/>
                </a:solidFill>
              </a:rPr>
              <a:t>Today’s lab: part 1</a:t>
            </a:r>
            <a:endParaRPr>
              <a:solidFill>
                <a:srgbClr val="FFFF00"/>
              </a:solidFill>
            </a:endParaRPr>
          </a:p>
        </p:txBody>
      </p:sp>
      <p:sp>
        <p:nvSpPr>
          <p:cNvPr id="222" name="Google Shape;222;p19"/>
          <p:cNvSpPr txBox="1"/>
          <p:nvPr>
            <p:ph idx="1" type="body"/>
          </p:nvPr>
        </p:nvSpPr>
        <p:spPr>
          <a:xfrm>
            <a:off x="311700" y="1152475"/>
            <a:ext cx="3649800" cy="3416400"/>
          </a:xfrm>
          <a:prstGeom prst="rect">
            <a:avLst/>
          </a:prstGeom>
          <a:ln>
            <a:noFill/>
          </a:ln>
        </p:spPr>
        <p:txBody>
          <a:bodyPr anchorCtr="0" anchor="t" bIns="91425" lIns="91425" spcFirstLastPara="1" rIns="91425" wrap="square" tIns="91425">
            <a:normAutofit/>
          </a:bodyPr>
          <a:lstStyle/>
          <a:p>
            <a:pPr indent="-342900" lvl="0" marL="457200" rtl="0" algn="l">
              <a:spcBef>
                <a:spcPts val="0"/>
              </a:spcBef>
              <a:spcAft>
                <a:spcPts val="0"/>
              </a:spcAft>
              <a:buClr>
                <a:srgbClr val="00FF00"/>
              </a:buClr>
              <a:buSzPts val="1800"/>
              <a:buChar char="★"/>
            </a:pPr>
            <a:r>
              <a:rPr lang="en">
                <a:solidFill>
                  <a:srgbClr val="FFFFFF"/>
                </a:solidFill>
              </a:rPr>
              <a:t>The </a:t>
            </a:r>
            <a:r>
              <a:rPr lang="en">
                <a:solidFill>
                  <a:srgbClr val="FFFFFF"/>
                </a:solidFill>
              </a:rPr>
              <a:t>Arduino</a:t>
            </a:r>
            <a:r>
              <a:rPr lang="en">
                <a:solidFill>
                  <a:srgbClr val="FFFFFF"/>
                </a:solidFill>
              </a:rPr>
              <a:t> Language has symbolic constants that hold the last address  on all 3 </a:t>
            </a:r>
            <a:r>
              <a:rPr lang="en">
                <a:solidFill>
                  <a:srgbClr val="FFFFFF"/>
                </a:solidFill>
              </a:rPr>
              <a:t>separate</a:t>
            </a:r>
            <a:r>
              <a:rPr lang="en">
                <a:solidFill>
                  <a:srgbClr val="FFFFFF"/>
                </a:solidFill>
              </a:rPr>
              <a:t> chips</a:t>
            </a:r>
            <a:endParaRPr>
              <a:solidFill>
                <a:srgbClr val="FFFFFF"/>
              </a:solidFill>
            </a:endParaRPr>
          </a:p>
          <a:p>
            <a:pPr indent="-342900" lvl="0" marL="457200" rtl="0" algn="l">
              <a:lnSpc>
                <a:spcPct val="90000"/>
              </a:lnSpc>
              <a:spcBef>
                <a:spcPts val="400"/>
              </a:spcBef>
              <a:spcAft>
                <a:spcPts val="0"/>
              </a:spcAft>
              <a:buClr>
                <a:srgbClr val="00FF00"/>
              </a:buClr>
              <a:buSzPts val="1800"/>
              <a:buChar char="★"/>
            </a:pPr>
            <a:r>
              <a:rPr lang="en">
                <a:solidFill>
                  <a:srgbClr val="FFFFFF"/>
                </a:solidFill>
                <a:latin typeface="Calibri"/>
                <a:ea typeface="Calibri"/>
                <a:cs typeface="Calibri"/>
                <a:sym typeface="Calibri"/>
              </a:rPr>
              <a:t>FLASHEND, RAMEND, E2END</a:t>
            </a:r>
            <a:endParaRPr>
              <a:solidFill>
                <a:srgbClr val="FFFFFF"/>
              </a:solidFill>
              <a:latin typeface="Calibri"/>
              <a:ea typeface="Calibri"/>
              <a:cs typeface="Calibri"/>
              <a:sym typeface="Calibri"/>
            </a:endParaRPr>
          </a:p>
          <a:p>
            <a:pPr indent="0" lvl="0" marL="457200" rtl="0" algn="l">
              <a:lnSpc>
                <a:spcPct val="90000"/>
              </a:lnSpc>
              <a:spcBef>
                <a:spcPts val="400"/>
              </a:spcBef>
              <a:spcAft>
                <a:spcPts val="0"/>
              </a:spcAft>
              <a:buNone/>
            </a:pPr>
            <a:r>
              <a:rPr lang="en">
                <a:solidFill>
                  <a:srgbClr val="FFFFFF"/>
                </a:solidFill>
                <a:latin typeface="Calibri"/>
                <a:ea typeface="Calibri"/>
                <a:cs typeface="Calibri"/>
                <a:sym typeface="Calibri"/>
              </a:rPr>
              <a:t> </a:t>
            </a:r>
            <a:endParaRPr>
              <a:solidFill>
                <a:srgbClr val="FFFFFF"/>
              </a:solidFill>
              <a:latin typeface="Calibri"/>
              <a:ea typeface="Calibri"/>
              <a:cs typeface="Calibri"/>
              <a:sym typeface="Calibri"/>
            </a:endParaRPr>
          </a:p>
          <a:p>
            <a:pPr indent="0" lvl="0" marL="0" rtl="0" algn="l">
              <a:spcBef>
                <a:spcPts val="0"/>
              </a:spcBef>
              <a:spcAft>
                <a:spcPts val="1200"/>
              </a:spcAft>
              <a:buNone/>
            </a:pPr>
            <a:r>
              <a:t/>
            </a:r>
            <a:endParaRPr/>
          </a:p>
        </p:txBody>
      </p:sp>
      <p:pic>
        <p:nvPicPr>
          <p:cNvPr id="223" name="Google Shape;223;p19"/>
          <p:cNvPicPr preferRelativeResize="0"/>
          <p:nvPr/>
        </p:nvPicPr>
        <p:blipFill rotWithShape="1">
          <a:blip r:embed="rId3">
            <a:alphaModFix/>
          </a:blip>
          <a:srcRect b="0" l="0" r="0" t="0"/>
          <a:stretch/>
        </p:blipFill>
        <p:spPr>
          <a:xfrm>
            <a:off x="4799700" y="1879200"/>
            <a:ext cx="4344300" cy="3264300"/>
          </a:xfrm>
          <a:prstGeom prst="rect">
            <a:avLst/>
          </a:prstGeom>
          <a:noFill/>
          <a:ln>
            <a:noFill/>
          </a:ln>
        </p:spPr>
      </p:pic>
      <p:pic>
        <p:nvPicPr>
          <p:cNvPr id="224" name="Google Shape;224;p19"/>
          <p:cNvPicPr preferRelativeResize="0"/>
          <p:nvPr/>
        </p:nvPicPr>
        <p:blipFill>
          <a:blip r:embed="rId4">
            <a:alphaModFix/>
          </a:blip>
          <a:stretch>
            <a:fillRect/>
          </a:stretch>
        </p:blipFill>
        <p:spPr>
          <a:xfrm>
            <a:off x="3829050" y="-12"/>
            <a:ext cx="5314950" cy="197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00"/>
                </a:solidFill>
              </a:rPr>
              <a:t>Today’s lab: part 2 : Let’s take a closer look at Ram</a:t>
            </a:r>
            <a:endParaRPr>
              <a:solidFill>
                <a:srgbClr val="FFFF00"/>
              </a:solidFill>
            </a:endParaRPr>
          </a:p>
        </p:txBody>
      </p:sp>
      <p:sp>
        <p:nvSpPr>
          <p:cNvPr id="230" name="Google Shape;230;p20"/>
          <p:cNvSpPr txBox="1"/>
          <p:nvPr>
            <p:ph idx="1" type="body"/>
          </p:nvPr>
        </p:nvSpPr>
        <p:spPr>
          <a:xfrm>
            <a:off x="311700" y="1152475"/>
            <a:ext cx="3436200" cy="344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Through these arrays, we will piece </a:t>
            </a:r>
            <a:r>
              <a:rPr lang="en">
                <a:solidFill>
                  <a:srgbClr val="FFFFFF"/>
                </a:solidFill>
              </a:rPr>
              <a:t>together</a:t>
            </a:r>
            <a:r>
              <a:rPr lang="en">
                <a:solidFill>
                  <a:srgbClr val="FFFFFF"/>
                </a:solidFill>
              </a:rPr>
              <a:t> the ram.</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Find out general locations of the  stack, heap, and initialized data all located between 0x100 and RAMEND</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Note, array 1 is not in RAM</a:t>
            </a:r>
            <a:endParaRPr>
              <a:solidFill>
                <a:srgbClr val="FFFFFF"/>
              </a:solidFill>
            </a:endParaRPr>
          </a:p>
          <a:p>
            <a:pPr indent="0" lvl="0" marL="457200" rtl="0" algn="l">
              <a:spcBef>
                <a:spcPts val="1200"/>
              </a:spcBef>
              <a:spcAft>
                <a:spcPts val="1200"/>
              </a:spcAft>
              <a:buNone/>
            </a:pPr>
            <a:r>
              <a:t/>
            </a:r>
            <a:endParaRPr>
              <a:solidFill>
                <a:srgbClr val="FFFFFF"/>
              </a:solidFill>
            </a:endParaRPr>
          </a:p>
        </p:txBody>
      </p:sp>
      <p:pic>
        <p:nvPicPr>
          <p:cNvPr descr="Text&#10;&#10;Description automatically generated" id="231" name="Google Shape;231;p20"/>
          <p:cNvPicPr preferRelativeResize="0"/>
          <p:nvPr/>
        </p:nvPicPr>
        <p:blipFill rotWithShape="1">
          <a:blip r:embed="rId3">
            <a:alphaModFix/>
          </a:blip>
          <a:srcRect b="0" l="0" r="0" t="0"/>
          <a:stretch/>
        </p:blipFill>
        <p:spPr>
          <a:xfrm>
            <a:off x="3794972" y="1017726"/>
            <a:ext cx="5306700" cy="1898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1"/>
          <p:cNvSpPr txBox="1"/>
          <p:nvPr>
            <p:ph type="title"/>
          </p:nvPr>
        </p:nvSpPr>
        <p:spPr>
          <a:xfrm>
            <a:off x="0" y="137625"/>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00"/>
                </a:solidFill>
              </a:rPr>
              <a:t>Today’s lab: part 3:  </a:t>
            </a:r>
            <a:endParaRPr>
              <a:solidFill>
                <a:srgbClr val="FFFF00"/>
              </a:solidFill>
            </a:endParaRPr>
          </a:p>
          <a:p>
            <a:pPr indent="0" lvl="0" marL="0" rtl="0" algn="l">
              <a:spcBef>
                <a:spcPts val="0"/>
              </a:spcBef>
              <a:spcAft>
                <a:spcPts val="0"/>
              </a:spcAft>
              <a:buNone/>
            </a:pPr>
            <a:r>
              <a:rPr lang="en">
                <a:solidFill>
                  <a:srgbClr val="FFFF00"/>
                </a:solidFill>
              </a:rPr>
              <a:t>An even more intimate look at the Ram</a:t>
            </a:r>
            <a:endParaRPr>
              <a:solidFill>
                <a:srgbClr val="FFFF00"/>
              </a:solidFill>
            </a:endParaRPr>
          </a:p>
        </p:txBody>
      </p:sp>
      <p:sp>
        <p:nvSpPr>
          <p:cNvPr id="237" name="Google Shape;237;p21"/>
          <p:cNvSpPr txBox="1"/>
          <p:nvPr>
            <p:ph idx="1" type="body"/>
          </p:nvPr>
        </p:nvSpPr>
        <p:spPr>
          <a:xfrm>
            <a:off x="264700" y="1172975"/>
            <a:ext cx="4399500" cy="3612300"/>
          </a:xfrm>
          <a:prstGeom prst="rect">
            <a:avLst/>
          </a:prstGeom>
          <a:ln>
            <a:noFill/>
          </a:ln>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Clr>
                <a:srgbClr val="00FF00"/>
              </a:buClr>
              <a:buSzPct val="100000"/>
              <a:buChar char="★"/>
            </a:pPr>
            <a:r>
              <a:rPr lang="en">
                <a:solidFill>
                  <a:srgbClr val="FFFFFF"/>
                </a:solidFill>
              </a:rPr>
              <a:t>We might as wellll comb through it and determine some rough boundaries at this point .</a:t>
            </a:r>
            <a:endParaRPr>
              <a:solidFill>
                <a:srgbClr val="FFFFFF"/>
              </a:solidFill>
            </a:endParaRPr>
          </a:p>
          <a:p>
            <a:pPr indent="-308610" lvl="0" marL="457200" rtl="0" algn="l">
              <a:spcBef>
                <a:spcPts val="0"/>
              </a:spcBef>
              <a:spcAft>
                <a:spcPts val="0"/>
              </a:spcAft>
              <a:buClr>
                <a:srgbClr val="00FF00"/>
              </a:buClr>
              <a:buSzPct val="100000"/>
              <a:buChar char="★"/>
            </a:pPr>
            <a:r>
              <a:rPr lang="en">
                <a:solidFill>
                  <a:srgbClr val="FFFFFF"/>
                </a:solidFill>
              </a:rPr>
              <a:t>2 functions have been created so you can realllllly see it in hex digits (true) or ascii chars (false).</a:t>
            </a:r>
            <a:endParaRPr>
              <a:solidFill>
                <a:srgbClr val="FFFFFF"/>
              </a:solidFill>
            </a:endParaRPr>
          </a:p>
          <a:p>
            <a:pPr indent="-308610" lvl="0" marL="457200" rtl="0" algn="l">
              <a:spcBef>
                <a:spcPts val="0"/>
              </a:spcBef>
              <a:spcAft>
                <a:spcPts val="0"/>
              </a:spcAft>
              <a:buClr>
                <a:srgbClr val="00FF00"/>
              </a:buClr>
              <a:buSzPct val="100000"/>
              <a:buChar char="★"/>
            </a:pPr>
            <a:r>
              <a:rPr lang="en">
                <a:solidFill>
                  <a:srgbClr val="FFFFFF"/>
                </a:solidFill>
              </a:rPr>
              <a:t>void displayRAM(char *start, char *endd, bool hex) </a:t>
            </a:r>
            <a:endParaRPr>
              <a:solidFill>
                <a:srgbClr val="FFFFFF"/>
              </a:solidFill>
            </a:endParaRPr>
          </a:p>
          <a:p>
            <a:pPr indent="-290830" lvl="1" marL="914400" rtl="0" algn="l">
              <a:spcBef>
                <a:spcPts val="0"/>
              </a:spcBef>
              <a:spcAft>
                <a:spcPts val="0"/>
              </a:spcAft>
              <a:buClr>
                <a:srgbClr val="FFFFFF"/>
              </a:buClr>
              <a:buSzPct val="100000"/>
              <a:buChar char="○"/>
            </a:pPr>
            <a:r>
              <a:rPr lang="en">
                <a:solidFill>
                  <a:srgbClr val="FFFFFF"/>
                </a:solidFill>
              </a:rPr>
              <a:t>displayRAM(char *) 0x000, (char *) 0x200, false) will show us the contents of RAM between 0x000-0x200 in characters where possible and ‘.’ when not printable.</a:t>
            </a:r>
            <a:endParaRPr>
              <a:solidFill>
                <a:srgbClr val="FFFFFF"/>
              </a:solidFill>
            </a:endParaRPr>
          </a:p>
          <a:p>
            <a:pPr indent="-308610" lvl="0" marL="457200" rtl="0" algn="l">
              <a:spcBef>
                <a:spcPts val="0"/>
              </a:spcBef>
              <a:spcAft>
                <a:spcPts val="0"/>
              </a:spcAft>
              <a:buClr>
                <a:srgbClr val="00FF00"/>
              </a:buClr>
              <a:buSzPct val="100000"/>
              <a:buChar char="★"/>
            </a:pPr>
            <a:r>
              <a:rPr lang="en">
                <a:solidFill>
                  <a:srgbClr val="FFFFFF"/>
                </a:solidFill>
              </a:rPr>
              <a:t>void displayAllRAM(int waitTime, bool hex)</a:t>
            </a:r>
            <a:endParaRPr>
              <a:solidFill>
                <a:srgbClr val="FFFFFF"/>
              </a:solidFill>
            </a:endParaRPr>
          </a:p>
          <a:p>
            <a:pPr indent="-290830" lvl="1" marL="914400" rtl="0" algn="l">
              <a:spcBef>
                <a:spcPts val="0"/>
              </a:spcBef>
              <a:spcAft>
                <a:spcPts val="0"/>
              </a:spcAft>
              <a:buClr>
                <a:srgbClr val="FFFFFF"/>
              </a:buClr>
              <a:buSzPct val="100000"/>
              <a:buChar char="○"/>
            </a:pPr>
            <a:r>
              <a:rPr lang="en">
                <a:solidFill>
                  <a:srgbClr val="FFFFFF"/>
                </a:solidFill>
              </a:rPr>
              <a:t>displayAllRAM(2000, true) will  show  us all RAM in 0x100  blocks with a 2 second delay</a:t>
            </a:r>
            <a:endParaRPr>
              <a:solidFill>
                <a:srgbClr val="FFFFFF"/>
              </a:solidFill>
            </a:endParaRPr>
          </a:p>
          <a:p>
            <a:pPr indent="-308610" lvl="0" marL="457200" rtl="0" algn="l">
              <a:spcBef>
                <a:spcPts val="0"/>
              </a:spcBef>
              <a:spcAft>
                <a:spcPts val="0"/>
              </a:spcAft>
              <a:buClr>
                <a:srgbClr val="00FF00"/>
              </a:buClr>
              <a:buSzPct val="100000"/>
              <a:buChar char="★"/>
            </a:pPr>
            <a:r>
              <a:rPr lang="en">
                <a:solidFill>
                  <a:srgbClr val="FFFFFF"/>
                </a:solidFill>
              </a:rPr>
              <a:t>Things to consider: Initialized Data, Heap, and the stack will have empty spaces in between  them unless one is full (nothing will be full today).</a:t>
            </a:r>
            <a:endParaRPr>
              <a:solidFill>
                <a:srgbClr val="FFFFFF"/>
              </a:solidFill>
            </a:endParaRPr>
          </a:p>
          <a:p>
            <a:pPr indent="-308610" lvl="0" marL="457200" rtl="0" algn="l">
              <a:spcBef>
                <a:spcPts val="0"/>
              </a:spcBef>
              <a:spcAft>
                <a:spcPts val="0"/>
              </a:spcAft>
              <a:buClr>
                <a:srgbClr val="00FF00"/>
              </a:buClr>
              <a:buSzPct val="100000"/>
              <a:buChar char="★"/>
            </a:pPr>
            <a:r>
              <a:rPr lang="en">
                <a:solidFill>
                  <a:srgbClr val="FFFFFF"/>
                </a:solidFill>
              </a:rPr>
              <a:t>The </a:t>
            </a:r>
            <a:r>
              <a:rPr lang="en">
                <a:solidFill>
                  <a:srgbClr val="FFFFFF"/>
                </a:solidFill>
              </a:rPr>
              <a:t>serial</a:t>
            </a:r>
            <a:r>
              <a:rPr lang="en">
                <a:solidFill>
                  <a:srgbClr val="FFFFFF"/>
                </a:solidFill>
              </a:rPr>
              <a:t> </a:t>
            </a:r>
            <a:r>
              <a:rPr lang="en">
                <a:solidFill>
                  <a:srgbClr val="FFFFFF"/>
                </a:solidFill>
              </a:rPr>
              <a:t>monitor</a:t>
            </a:r>
            <a:r>
              <a:rPr lang="en">
                <a:solidFill>
                  <a:srgbClr val="FFFFFF"/>
                </a:solidFill>
              </a:rPr>
              <a:t> can not be scrolled through. </a:t>
            </a:r>
            <a:endParaRPr>
              <a:solidFill>
                <a:srgbClr val="FFFFFF"/>
              </a:solidFill>
            </a:endParaRPr>
          </a:p>
          <a:p>
            <a:pPr indent="-308610" lvl="0" marL="457200" rtl="0" algn="l">
              <a:spcBef>
                <a:spcPts val="0"/>
              </a:spcBef>
              <a:spcAft>
                <a:spcPts val="0"/>
              </a:spcAft>
              <a:buClr>
                <a:srgbClr val="00FF00"/>
              </a:buClr>
              <a:buSzPct val="100000"/>
              <a:buChar char="★"/>
            </a:pPr>
            <a:r>
              <a:rPr lang="en">
                <a:solidFill>
                  <a:srgbClr val="FFFFFF"/>
                </a:solidFill>
              </a:rPr>
              <a:t>There are lots of nice comments in the code to help explain what’s happening, though don’t </a:t>
            </a:r>
            <a:r>
              <a:rPr lang="en">
                <a:solidFill>
                  <a:srgbClr val="FFFFFF"/>
                </a:solidFill>
              </a:rPr>
              <a:t>hesitate</a:t>
            </a:r>
            <a:r>
              <a:rPr lang="en">
                <a:solidFill>
                  <a:srgbClr val="FFFFFF"/>
                </a:solidFill>
              </a:rPr>
              <a:t> to ask me if you are stuck</a:t>
            </a:r>
            <a:endParaRPr>
              <a:solidFill>
                <a:srgbClr val="FFFFFF"/>
              </a:solidFill>
            </a:endParaRPr>
          </a:p>
        </p:txBody>
      </p:sp>
      <p:pic>
        <p:nvPicPr>
          <p:cNvPr descr="Background pattern&#10;&#10;Description automatically generated" id="238" name="Google Shape;238;p21"/>
          <p:cNvPicPr preferRelativeResize="0"/>
          <p:nvPr/>
        </p:nvPicPr>
        <p:blipFill rotWithShape="1">
          <a:blip r:embed="rId3">
            <a:alphaModFix/>
          </a:blip>
          <a:srcRect b="0" l="0" r="0" t="0"/>
          <a:stretch/>
        </p:blipFill>
        <p:spPr>
          <a:xfrm>
            <a:off x="6158450" y="461399"/>
            <a:ext cx="2673850" cy="2356275"/>
          </a:xfrm>
          <a:prstGeom prst="rect">
            <a:avLst/>
          </a:prstGeom>
          <a:noFill/>
          <a:ln>
            <a:noFill/>
          </a:ln>
        </p:spPr>
      </p:pic>
      <p:pic>
        <p:nvPicPr>
          <p:cNvPr id="239" name="Google Shape;239;p21"/>
          <p:cNvPicPr preferRelativeResize="0"/>
          <p:nvPr/>
        </p:nvPicPr>
        <p:blipFill rotWithShape="1">
          <a:blip r:embed="rId4">
            <a:alphaModFix/>
          </a:blip>
          <a:srcRect b="0" l="0" r="0" t="0"/>
          <a:stretch/>
        </p:blipFill>
        <p:spPr>
          <a:xfrm>
            <a:off x="5534704" y="2946958"/>
            <a:ext cx="3609294" cy="2196540"/>
          </a:xfrm>
          <a:prstGeom prst="rect">
            <a:avLst/>
          </a:prstGeom>
          <a:noFill/>
          <a:ln>
            <a:noFill/>
          </a:ln>
        </p:spPr>
      </p:pic>
      <p:sp>
        <p:nvSpPr>
          <p:cNvPr id="240" name="Google Shape;240;p21"/>
          <p:cNvSpPr txBox="1"/>
          <p:nvPr/>
        </p:nvSpPr>
        <p:spPr>
          <a:xfrm>
            <a:off x="6237800" y="-68275"/>
            <a:ext cx="2879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Font typeface="Arial"/>
              <a:buNone/>
            </a:pPr>
            <a:r>
              <a:rPr lang="en" sz="1800">
                <a:solidFill>
                  <a:srgbClr val="FFFF00"/>
                </a:solidFill>
                <a:latin typeface="Calibri"/>
                <a:ea typeface="Calibri"/>
                <a:cs typeface="Calibri"/>
                <a:sym typeface="Calibri"/>
              </a:rPr>
              <a:t>Ran with hex set to false</a:t>
            </a:r>
            <a:endParaRPr>
              <a:solidFill>
                <a:srgbClr val="FFFF00"/>
              </a:solidFill>
            </a:endParaRPr>
          </a:p>
          <a:p>
            <a:pPr indent="0" lvl="0" marL="0" rtl="0" algn="l">
              <a:spcBef>
                <a:spcPts val="0"/>
              </a:spcBef>
              <a:spcAft>
                <a:spcPts val="0"/>
              </a:spcAft>
              <a:buNone/>
            </a:pPr>
            <a:r>
              <a:t/>
            </a:r>
            <a:endParaRPr/>
          </a:p>
        </p:txBody>
      </p:sp>
      <p:sp>
        <p:nvSpPr>
          <p:cNvPr id="241" name="Google Shape;241;p21"/>
          <p:cNvSpPr txBox="1"/>
          <p:nvPr/>
        </p:nvSpPr>
        <p:spPr>
          <a:xfrm>
            <a:off x="4664200" y="3357900"/>
            <a:ext cx="28791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00"/>
                </a:solidFill>
                <a:latin typeface="Calibri"/>
                <a:ea typeface="Calibri"/>
                <a:cs typeface="Calibri"/>
                <a:sym typeface="Calibri"/>
              </a:rPr>
              <a:t>Ran</a:t>
            </a:r>
            <a:endParaRPr sz="1800">
              <a:solidFill>
                <a:srgbClr val="FFFF00"/>
              </a:solidFill>
              <a:latin typeface="Calibri"/>
              <a:ea typeface="Calibri"/>
              <a:cs typeface="Calibri"/>
              <a:sym typeface="Calibri"/>
            </a:endParaRPr>
          </a:p>
          <a:p>
            <a:pPr indent="0" lvl="0" marL="0" rtl="0" algn="l">
              <a:spcBef>
                <a:spcPts val="0"/>
              </a:spcBef>
              <a:spcAft>
                <a:spcPts val="0"/>
              </a:spcAft>
              <a:buNone/>
            </a:pPr>
            <a:r>
              <a:rPr lang="en" sz="1800">
                <a:solidFill>
                  <a:srgbClr val="FFFF00"/>
                </a:solidFill>
                <a:latin typeface="Calibri"/>
                <a:ea typeface="Calibri"/>
                <a:cs typeface="Calibri"/>
                <a:sym typeface="Calibri"/>
              </a:rPr>
              <a:t> with </a:t>
            </a:r>
            <a:endParaRPr sz="1800">
              <a:solidFill>
                <a:srgbClr val="FFFF00"/>
              </a:solidFill>
              <a:latin typeface="Calibri"/>
              <a:ea typeface="Calibri"/>
              <a:cs typeface="Calibri"/>
              <a:sym typeface="Calibri"/>
            </a:endParaRPr>
          </a:p>
          <a:p>
            <a:pPr indent="0" lvl="0" marL="0" rtl="0" algn="l">
              <a:spcBef>
                <a:spcPts val="0"/>
              </a:spcBef>
              <a:spcAft>
                <a:spcPts val="0"/>
              </a:spcAft>
              <a:buNone/>
            </a:pPr>
            <a:r>
              <a:rPr lang="en" sz="1800">
                <a:solidFill>
                  <a:srgbClr val="FFFF00"/>
                </a:solidFill>
                <a:latin typeface="Calibri"/>
                <a:ea typeface="Calibri"/>
                <a:cs typeface="Calibri"/>
                <a:sym typeface="Calibri"/>
              </a:rPr>
              <a:t>hex set </a:t>
            </a:r>
            <a:endParaRPr sz="1800">
              <a:solidFill>
                <a:srgbClr val="FFFF00"/>
              </a:solidFill>
              <a:latin typeface="Calibri"/>
              <a:ea typeface="Calibri"/>
              <a:cs typeface="Calibri"/>
              <a:sym typeface="Calibri"/>
            </a:endParaRPr>
          </a:p>
          <a:p>
            <a:pPr indent="0" lvl="0" marL="0" rtl="0" algn="l">
              <a:spcBef>
                <a:spcPts val="0"/>
              </a:spcBef>
              <a:spcAft>
                <a:spcPts val="0"/>
              </a:spcAft>
              <a:buNone/>
            </a:pPr>
            <a:r>
              <a:rPr lang="en" sz="1800">
                <a:solidFill>
                  <a:srgbClr val="FFFF00"/>
                </a:solidFill>
                <a:latin typeface="Calibri"/>
                <a:ea typeface="Calibri"/>
                <a:cs typeface="Calibri"/>
                <a:sym typeface="Calibri"/>
              </a:rPr>
              <a:t>to </a:t>
            </a:r>
            <a:endParaRPr sz="1800">
              <a:solidFill>
                <a:srgbClr val="FFFF00"/>
              </a:solidFill>
              <a:latin typeface="Calibri"/>
              <a:ea typeface="Calibri"/>
              <a:cs typeface="Calibri"/>
              <a:sym typeface="Calibri"/>
            </a:endParaRPr>
          </a:p>
          <a:p>
            <a:pPr indent="0" lvl="0" marL="0" rtl="0" algn="l">
              <a:spcBef>
                <a:spcPts val="0"/>
              </a:spcBef>
              <a:spcAft>
                <a:spcPts val="0"/>
              </a:spcAft>
              <a:buNone/>
            </a:pPr>
            <a:r>
              <a:rPr lang="en" sz="1800">
                <a:solidFill>
                  <a:srgbClr val="FFFF00"/>
                </a:solidFill>
                <a:latin typeface="Calibri"/>
                <a:ea typeface="Calibri"/>
                <a:cs typeface="Calibri"/>
                <a:sym typeface="Calibri"/>
              </a:rPr>
              <a:t>true</a:t>
            </a:r>
            <a:endParaRPr>
              <a:solidFill>
                <a:srgbClr val="FFFF00"/>
              </a:solidFill>
            </a:endParaRPr>
          </a:p>
          <a:p>
            <a:pPr indent="0" lvl="0" marL="0" rtl="0" algn="l">
              <a:spcBef>
                <a:spcPts val="0"/>
              </a:spcBef>
              <a:spcAft>
                <a:spcPts val="0"/>
              </a:spcAft>
              <a:buNone/>
            </a:pPr>
            <a:r>
              <a:t/>
            </a:r>
            <a:endParaRPr/>
          </a:p>
        </p:txBody>
      </p:sp>
      <p:sp>
        <p:nvSpPr>
          <p:cNvPr id="242" name="Google Shape;242;p21"/>
          <p:cNvSpPr/>
          <p:nvPr/>
        </p:nvSpPr>
        <p:spPr>
          <a:xfrm>
            <a:off x="6237800" y="2885225"/>
            <a:ext cx="297000" cy="2868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243" name="Google Shape;243;p21"/>
          <p:cNvSpPr/>
          <p:nvPr/>
        </p:nvSpPr>
        <p:spPr>
          <a:xfrm>
            <a:off x="6718075" y="423525"/>
            <a:ext cx="297000" cy="2868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